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95"/>
  </p:notesMasterIdLst>
  <p:handoutMasterIdLst>
    <p:handoutMasterId r:id="rId96"/>
  </p:handoutMasterIdLst>
  <p:sldIdLst>
    <p:sldId id="259" r:id="rId5"/>
    <p:sldId id="361" r:id="rId6"/>
    <p:sldId id="377" r:id="rId7"/>
    <p:sldId id="538" r:id="rId8"/>
    <p:sldId id="539" r:id="rId9"/>
    <p:sldId id="540" r:id="rId10"/>
    <p:sldId id="541" r:id="rId11"/>
    <p:sldId id="299" r:id="rId12"/>
    <p:sldId id="300" r:id="rId13"/>
    <p:sldId id="301" r:id="rId14"/>
    <p:sldId id="545" r:id="rId15"/>
    <p:sldId id="303" r:id="rId16"/>
    <p:sldId id="304" r:id="rId17"/>
    <p:sldId id="305" r:id="rId18"/>
    <p:sldId id="306" r:id="rId19"/>
    <p:sldId id="307" r:id="rId20"/>
    <p:sldId id="308" r:id="rId21"/>
    <p:sldId id="309" r:id="rId22"/>
    <p:sldId id="310" r:id="rId23"/>
    <p:sldId id="542" r:id="rId24"/>
    <p:sldId id="543" r:id="rId25"/>
    <p:sldId id="544" r:id="rId26"/>
    <p:sldId id="436" r:id="rId27"/>
    <p:sldId id="378" r:id="rId28"/>
    <p:sldId id="379" r:id="rId29"/>
    <p:sldId id="380" r:id="rId30"/>
    <p:sldId id="381" r:id="rId31"/>
    <p:sldId id="382" r:id="rId32"/>
    <p:sldId id="383" r:id="rId33"/>
    <p:sldId id="384" r:id="rId34"/>
    <p:sldId id="385" r:id="rId35"/>
    <p:sldId id="506" r:id="rId36"/>
    <p:sldId id="376" r:id="rId37"/>
    <p:sldId id="507" r:id="rId38"/>
    <p:sldId id="508" r:id="rId39"/>
    <p:sldId id="509" r:id="rId40"/>
    <p:sldId id="386" r:id="rId41"/>
    <p:sldId id="510" r:id="rId42"/>
    <p:sldId id="511" r:id="rId43"/>
    <p:sldId id="387" r:id="rId44"/>
    <p:sldId id="388" r:id="rId45"/>
    <p:sldId id="512" r:id="rId46"/>
    <p:sldId id="389" r:id="rId47"/>
    <p:sldId id="513" r:id="rId48"/>
    <p:sldId id="514" r:id="rId49"/>
    <p:sldId id="390" r:id="rId50"/>
    <p:sldId id="391" r:id="rId51"/>
    <p:sldId id="515" r:id="rId52"/>
    <p:sldId id="516" r:id="rId53"/>
    <p:sldId id="517" r:id="rId54"/>
    <p:sldId id="392" r:id="rId55"/>
    <p:sldId id="393" r:id="rId56"/>
    <p:sldId id="394" r:id="rId57"/>
    <p:sldId id="519" r:id="rId58"/>
    <p:sldId id="520" r:id="rId59"/>
    <p:sldId id="522" r:id="rId60"/>
    <p:sldId id="396" r:id="rId61"/>
    <p:sldId id="525" r:id="rId62"/>
    <p:sldId id="526" r:id="rId63"/>
    <p:sldId id="395" r:id="rId64"/>
    <p:sldId id="397" r:id="rId65"/>
    <p:sldId id="398" r:id="rId66"/>
    <p:sldId id="399" r:id="rId67"/>
    <p:sldId id="518" r:id="rId68"/>
    <p:sldId id="527" r:id="rId69"/>
    <p:sldId id="528" r:id="rId70"/>
    <p:sldId id="531" r:id="rId71"/>
    <p:sldId id="532" r:id="rId72"/>
    <p:sldId id="533" r:id="rId73"/>
    <p:sldId id="400" r:id="rId74"/>
    <p:sldId id="401" r:id="rId75"/>
    <p:sldId id="402" r:id="rId76"/>
    <p:sldId id="403" r:id="rId77"/>
    <p:sldId id="318" r:id="rId78"/>
    <p:sldId id="529" r:id="rId79"/>
    <p:sldId id="319" r:id="rId80"/>
    <p:sldId id="320" r:id="rId81"/>
    <p:sldId id="404" r:id="rId82"/>
    <p:sldId id="405" r:id="rId83"/>
    <p:sldId id="537" r:id="rId84"/>
    <p:sldId id="406" r:id="rId85"/>
    <p:sldId id="494" r:id="rId86"/>
    <p:sldId id="547" r:id="rId87"/>
    <p:sldId id="548" r:id="rId88"/>
    <p:sldId id="549" r:id="rId89"/>
    <p:sldId id="524" r:id="rId90"/>
    <p:sldId id="535" r:id="rId91"/>
    <p:sldId id="536" r:id="rId92"/>
    <p:sldId id="546" r:id="rId93"/>
    <p:sldId id="375" r:id="rId9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C0CC6"/>
    <a:srgbClr val="003A8F"/>
    <a:srgbClr val="003A8E"/>
    <a:srgbClr val="002C6C"/>
    <a:srgbClr val="00449A"/>
    <a:srgbClr val="1171FF"/>
    <a:srgbClr val="FFFF66"/>
    <a:srgbClr val="E3893D"/>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11/10/2022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2022/11/10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25155DED-372A-410C-AC69-63E7E7EE4C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FF1458-E466-4841-9213-E0E4BF7DF40B}" type="slidenum">
              <a:rPr lang="en-US" altLang="zh-CN" smtClean="0"/>
              <a:pPr>
                <a:spcBef>
                  <a:spcPct val="0"/>
                </a:spcBef>
              </a:pPr>
              <a:t>15</a:t>
            </a:fld>
            <a:endParaRPr lang="en-US" altLang="zh-CN"/>
          </a:p>
        </p:txBody>
      </p:sp>
      <p:sp>
        <p:nvSpPr>
          <p:cNvPr id="84995" name="Rectangle 2">
            <a:extLst>
              <a:ext uri="{FF2B5EF4-FFF2-40B4-BE49-F238E27FC236}">
                <a16:creationId xmlns:a16="http://schemas.microsoft.com/office/drawing/2014/main" id="{158CF38D-1786-438D-B49B-5FC9D7F1C1E8}"/>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BE487170-2A38-4153-B3E7-9E656E8E9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1F12612-297F-4239-9920-284AF0A72057}" type="slidenum">
              <a:rPr lang="en-US" altLang="zh-CN" smtClean="0"/>
              <a:pPr>
                <a:spcBef>
                  <a:spcPct val="0"/>
                </a:spcBef>
              </a:pPr>
              <a:t>16</a:t>
            </a:fld>
            <a:endParaRPr lang="en-US" altLang="zh-CN"/>
          </a:p>
        </p:txBody>
      </p:sp>
      <p:sp>
        <p:nvSpPr>
          <p:cNvPr id="87043" name="Rectangle 2">
            <a:extLst>
              <a:ext uri="{FF2B5EF4-FFF2-40B4-BE49-F238E27FC236}">
                <a16:creationId xmlns:a16="http://schemas.microsoft.com/office/drawing/2014/main" id="{0836639D-425B-4916-8499-93906529DDA7}"/>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3D3E6263-34FC-4564-A2D5-CD794B387F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941C155-7D4D-4325-943F-A66C8191A533}" type="slidenum">
              <a:rPr lang="en-US" altLang="zh-CN" smtClean="0"/>
              <a:pPr>
                <a:spcBef>
                  <a:spcPct val="0"/>
                </a:spcBef>
              </a:pPr>
              <a:t>17</a:t>
            </a:fld>
            <a:endParaRPr lang="en-US" altLang="zh-CN"/>
          </a:p>
        </p:txBody>
      </p:sp>
      <p:sp>
        <p:nvSpPr>
          <p:cNvPr id="89091" name="Rectangle 2">
            <a:extLst>
              <a:ext uri="{FF2B5EF4-FFF2-40B4-BE49-F238E27FC236}">
                <a16:creationId xmlns:a16="http://schemas.microsoft.com/office/drawing/2014/main" id="{7D5C27CE-4864-4931-AC3C-CCA5553D4624}"/>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2B79597-3DB2-41BD-AF48-6FB1D1DEC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794D6D8-D310-4577-A306-027F708C59BD}" type="slidenum">
              <a:rPr lang="en-US" altLang="zh-CN" smtClean="0"/>
              <a:pPr>
                <a:spcBef>
                  <a:spcPct val="0"/>
                </a:spcBef>
              </a:pPr>
              <a:t>18</a:t>
            </a:fld>
            <a:endParaRPr lang="en-US" altLang="zh-CN"/>
          </a:p>
        </p:txBody>
      </p:sp>
      <p:sp>
        <p:nvSpPr>
          <p:cNvPr id="91139" name="Rectangle 2">
            <a:extLst>
              <a:ext uri="{FF2B5EF4-FFF2-40B4-BE49-F238E27FC236}">
                <a16:creationId xmlns:a16="http://schemas.microsoft.com/office/drawing/2014/main" id="{3C4E156E-7741-45D6-95DB-593F16F57872}"/>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2241BB43-5EBF-4FC7-A723-B71701025C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C492F5-61E9-4B34-B764-D31AAF677301}" type="slidenum">
              <a:rPr lang="en-US" altLang="zh-CN" smtClean="0"/>
              <a:pPr>
                <a:spcBef>
                  <a:spcPct val="0"/>
                </a:spcBef>
              </a:pPr>
              <a:t>19</a:t>
            </a:fld>
            <a:endParaRPr lang="en-US" altLang="zh-CN"/>
          </a:p>
        </p:txBody>
      </p:sp>
      <p:sp>
        <p:nvSpPr>
          <p:cNvPr id="93187" name="Rectangle 2">
            <a:extLst>
              <a:ext uri="{FF2B5EF4-FFF2-40B4-BE49-F238E27FC236}">
                <a16:creationId xmlns:a16="http://schemas.microsoft.com/office/drawing/2014/main" id="{65397C8B-6956-463C-A2D6-191765FDF903}"/>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24</a:t>
            </a:fld>
            <a:endParaRPr kumimoji="1" lang="zh-CN" altLang="en-US"/>
          </a:p>
        </p:txBody>
      </p:sp>
    </p:spTree>
    <p:extLst>
      <p:ext uri="{BB962C8B-B14F-4D97-AF65-F5344CB8AC3E}">
        <p14:creationId xmlns:p14="http://schemas.microsoft.com/office/powerpoint/2010/main" val="742733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25</a:t>
            </a:fld>
            <a:endParaRPr kumimoji="1" lang="zh-CN" altLang="en-US"/>
          </a:p>
        </p:txBody>
      </p:sp>
    </p:spTree>
    <p:extLst>
      <p:ext uri="{BB962C8B-B14F-4D97-AF65-F5344CB8AC3E}">
        <p14:creationId xmlns:p14="http://schemas.microsoft.com/office/powerpoint/2010/main" val="738183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26</a:t>
            </a:fld>
            <a:endParaRPr kumimoji="1" lang="zh-CN" altLang="en-US"/>
          </a:p>
        </p:txBody>
      </p:sp>
    </p:spTree>
    <p:extLst>
      <p:ext uri="{BB962C8B-B14F-4D97-AF65-F5344CB8AC3E}">
        <p14:creationId xmlns:p14="http://schemas.microsoft.com/office/powerpoint/2010/main" val="3085472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27</a:t>
            </a:fld>
            <a:endParaRPr kumimoji="1" lang="zh-CN" altLang="en-US"/>
          </a:p>
        </p:txBody>
      </p:sp>
    </p:spTree>
    <p:extLst>
      <p:ext uri="{BB962C8B-B14F-4D97-AF65-F5344CB8AC3E}">
        <p14:creationId xmlns:p14="http://schemas.microsoft.com/office/powerpoint/2010/main" val="2825841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28</a:t>
            </a:fld>
            <a:endParaRPr kumimoji="1" lang="zh-CN" altLang="en-US"/>
          </a:p>
        </p:txBody>
      </p:sp>
    </p:spTree>
    <p:extLst>
      <p:ext uri="{BB962C8B-B14F-4D97-AF65-F5344CB8AC3E}">
        <p14:creationId xmlns:p14="http://schemas.microsoft.com/office/powerpoint/2010/main" val="2381742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29</a:t>
            </a:fld>
            <a:endParaRPr kumimoji="1" lang="zh-CN" altLang="en-US"/>
          </a:p>
        </p:txBody>
      </p:sp>
    </p:spTree>
    <p:extLst>
      <p:ext uri="{BB962C8B-B14F-4D97-AF65-F5344CB8AC3E}">
        <p14:creationId xmlns:p14="http://schemas.microsoft.com/office/powerpoint/2010/main" val="29116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30</a:t>
            </a:fld>
            <a:endParaRPr kumimoji="1" lang="zh-CN" altLang="en-US"/>
          </a:p>
        </p:txBody>
      </p:sp>
    </p:spTree>
    <p:extLst>
      <p:ext uri="{BB962C8B-B14F-4D97-AF65-F5344CB8AC3E}">
        <p14:creationId xmlns:p14="http://schemas.microsoft.com/office/powerpoint/2010/main" val="29831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31</a:t>
            </a:fld>
            <a:endParaRPr kumimoji="1" lang="zh-CN" altLang="en-US"/>
          </a:p>
        </p:txBody>
      </p:sp>
    </p:spTree>
    <p:extLst>
      <p:ext uri="{BB962C8B-B14F-4D97-AF65-F5344CB8AC3E}">
        <p14:creationId xmlns:p14="http://schemas.microsoft.com/office/powerpoint/2010/main" val="366599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87830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0DA4A949-2803-4E97-A430-D2AC41A2DC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555E8B1-E894-45DA-B572-4F8C3F246E67}" type="slidenum">
              <a:rPr lang="en-US" altLang="zh-CN" smtClean="0"/>
              <a:pPr>
                <a:spcBef>
                  <a:spcPct val="0"/>
                </a:spcBef>
              </a:pPr>
              <a:t>9</a:t>
            </a:fld>
            <a:endParaRPr lang="en-US" altLang="zh-CN"/>
          </a:p>
        </p:txBody>
      </p:sp>
      <p:sp>
        <p:nvSpPr>
          <p:cNvPr id="72707" name="Rectangle 2">
            <a:extLst>
              <a:ext uri="{FF2B5EF4-FFF2-40B4-BE49-F238E27FC236}">
                <a16:creationId xmlns:a16="http://schemas.microsoft.com/office/drawing/2014/main" id="{C0C95C27-A3CE-4602-B5BE-22C0243E77A6}"/>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72708" name="Rectangle 3">
            <a:extLst>
              <a:ext uri="{FF2B5EF4-FFF2-40B4-BE49-F238E27FC236}">
                <a16:creationId xmlns:a16="http://schemas.microsoft.com/office/drawing/2014/main" id="{661A9F8A-E25B-4FE1-A2D6-E5D46A480B74}"/>
              </a:ext>
            </a:extLst>
          </p:cNvPr>
          <p:cNvSpPr>
            <a:spLocks noGrp="1" noChangeArrowheads="1"/>
          </p:cNvSpPr>
          <p:nvPr>
            <p:ph type="body" idx="1"/>
          </p:nvPr>
        </p:nvSpPr>
        <p:spPr>
          <a:xfrm>
            <a:off x="785813" y="4343400"/>
            <a:ext cx="535781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1" hangingPunct="1"/>
            <a:r>
              <a:rPr lang="en-US" altLang="zh-CN">
                <a:latin typeface="Arial" panose="020B0604020202020204" pitchFamily="34" charset="0"/>
              </a:rPr>
              <a:t>Make sure you are in your home directory.</a:t>
            </a:r>
          </a:p>
          <a:p>
            <a:pPr eaLnBrk="1" hangingPunct="1"/>
            <a:r>
              <a:rPr lang="en-US" altLang="zh-CN">
                <a:latin typeface="Arial" panose="020B0604020202020204" pitchFamily="34" charset="0"/>
              </a:rPr>
              <a:t>If not, type “cd”.</a:t>
            </a:r>
          </a:p>
          <a:p>
            <a:pPr eaLnBrk="1" hangingPunct="1"/>
            <a:r>
              <a:rPr lang="en-US" altLang="zh-CN">
                <a:latin typeface="Arial" panose="020B0604020202020204" pitchFamily="34" charset="0"/>
              </a:rPr>
              <a:t>Type “ls -la” (ELL ESS SPACE MINUS ELL EH).</a:t>
            </a:r>
          </a:p>
          <a:p>
            <a:pPr eaLnBrk="1" hangingPunct="1"/>
            <a:r>
              <a:rPr lang="en-US" altLang="zh-CN">
                <a:latin typeface="Arial" panose="020B0604020202020204" pitchFamily="34" charset="0"/>
              </a:rPr>
              <a:t>This could be a very long list. We can break up the output page-by-page by typing </a:t>
            </a:r>
          </a:p>
          <a:p>
            <a:pPr eaLnBrk="1" hangingPunct="1"/>
            <a:r>
              <a:rPr lang="en-US" altLang="zh-CN">
                <a:latin typeface="Arial" panose="020B0604020202020204" pitchFamily="34" charset="0"/>
              </a:rPr>
              <a:t>“ls -la | more” (... SPACE PIPE SPACE MORE).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4F1F066D-A6FE-4996-A7D8-0E59BDA345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BD59BD3-7EA0-4FE4-AEB4-4CA203A7058D}" type="slidenum">
              <a:rPr lang="en-US" altLang="zh-CN" smtClean="0"/>
              <a:pPr>
                <a:spcBef>
                  <a:spcPct val="0"/>
                </a:spcBef>
              </a:pPr>
              <a:t>10</a:t>
            </a:fld>
            <a:endParaRPr lang="en-US" altLang="zh-CN"/>
          </a:p>
        </p:txBody>
      </p:sp>
      <p:sp>
        <p:nvSpPr>
          <p:cNvPr id="74755" name="Rectangle 2">
            <a:extLst>
              <a:ext uri="{FF2B5EF4-FFF2-40B4-BE49-F238E27FC236}">
                <a16:creationId xmlns:a16="http://schemas.microsoft.com/office/drawing/2014/main" id="{42455A7A-AA81-4730-BBBB-CD33667C4A06}"/>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74756" name="Rectangle 3">
            <a:extLst>
              <a:ext uri="{FF2B5EF4-FFF2-40B4-BE49-F238E27FC236}">
                <a16:creationId xmlns:a16="http://schemas.microsoft.com/office/drawing/2014/main" id="{30F44926-3A81-467E-9E2B-662DD66CD2A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1" hangingPunct="1"/>
            <a:r>
              <a:rPr lang="en-US" altLang="zh-CN">
                <a:latin typeface="Arial" panose="020B0604020202020204" pitchFamily="34" charset="0"/>
              </a:rPr>
              <a:t>F 2-40	PD 2-48 </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Let’s concentrate on just two items in this long list: the items labeled “..” (DOT DOT) and “file”.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Remeber that DOT is your current working directory and DOT DOT is your parent directory.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A266E187-C808-40EF-A385-CF3C705DE8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336068D-5EA8-44CD-8A25-63502881C944}" type="slidenum">
              <a:rPr lang="en-US" altLang="zh-CN" smtClean="0"/>
              <a:pPr>
                <a:spcBef>
                  <a:spcPct val="0"/>
                </a:spcBef>
              </a:pPr>
              <a:t>11</a:t>
            </a:fld>
            <a:endParaRPr lang="en-US" altLang="zh-CN"/>
          </a:p>
        </p:txBody>
      </p:sp>
      <p:sp>
        <p:nvSpPr>
          <p:cNvPr id="76803" name="Rectangle 2">
            <a:extLst>
              <a:ext uri="{FF2B5EF4-FFF2-40B4-BE49-F238E27FC236}">
                <a16:creationId xmlns:a16="http://schemas.microsoft.com/office/drawing/2014/main" id="{1D104430-D0A0-459B-8F5A-228D9EAABA5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1" hangingPunct="1"/>
            <a:r>
              <a:rPr lang="en-US" altLang="zh-CN">
                <a:latin typeface="Arial" panose="020B0604020202020204" pitchFamily="34" charset="0"/>
              </a:rPr>
              <a:t>The first field in the extended ls -la output is the BLOCK SIZE. </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Every file must take up at least one block on the disk, no matter what the actual size of the file. </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Blocks will be explained in greater detail in a later section.</a:t>
            </a:r>
          </a:p>
        </p:txBody>
      </p:sp>
      <p:sp>
        <p:nvSpPr>
          <p:cNvPr id="76804" name="Rectangle 3">
            <a:extLst>
              <a:ext uri="{FF2B5EF4-FFF2-40B4-BE49-F238E27FC236}">
                <a16:creationId xmlns:a16="http://schemas.microsoft.com/office/drawing/2014/main" id="{F92B50E8-8FEA-4A4C-BA69-BB2C891E3B6E}"/>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CF809336-2E92-40AB-9275-D13B9AC382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987B75-7A22-4FFF-B724-B043C8E67786}" type="slidenum">
              <a:rPr lang="en-US" altLang="zh-CN" smtClean="0"/>
              <a:pPr>
                <a:spcBef>
                  <a:spcPct val="0"/>
                </a:spcBef>
              </a:pPr>
              <a:t>12</a:t>
            </a:fld>
            <a:endParaRPr lang="en-US" altLang="zh-CN"/>
          </a:p>
        </p:txBody>
      </p:sp>
      <p:sp>
        <p:nvSpPr>
          <p:cNvPr id="78851" name="Rectangle 2">
            <a:extLst>
              <a:ext uri="{FF2B5EF4-FFF2-40B4-BE49-F238E27FC236}">
                <a16:creationId xmlns:a16="http://schemas.microsoft.com/office/drawing/2014/main" id="{424A7823-D5D4-4987-98BE-1CAE85F9981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1" hangingPunct="1"/>
            <a:r>
              <a:rPr lang="en-US" altLang="zh-CN">
                <a:latin typeface="Arial" panose="020B0604020202020204" pitchFamily="34" charset="0"/>
              </a:rPr>
              <a:t>The next field is the FILE TYPE or MODE FIELD. </a:t>
            </a:r>
          </a:p>
        </p:txBody>
      </p:sp>
      <p:sp>
        <p:nvSpPr>
          <p:cNvPr id="78852" name="Rectangle 3">
            <a:extLst>
              <a:ext uri="{FF2B5EF4-FFF2-40B4-BE49-F238E27FC236}">
                <a16:creationId xmlns:a16="http://schemas.microsoft.com/office/drawing/2014/main" id="{47DB6776-6F89-418C-A445-16EAD5879335}"/>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4348CE3-CD27-4636-9D33-0DC150EC5E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D84369D-A75E-4C52-A1B5-F5C3F23B8BDC}" type="slidenum">
              <a:rPr lang="en-US" altLang="zh-CN" smtClean="0"/>
              <a:pPr>
                <a:spcBef>
                  <a:spcPct val="0"/>
                </a:spcBef>
              </a:pPr>
              <a:t>13</a:t>
            </a:fld>
            <a:endParaRPr lang="en-US" altLang="zh-CN"/>
          </a:p>
        </p:txBody>
      </p:sp>
      <p:sp>
        <p:nvSpPr>
          <p:cNvPr id="80899" name="Rectangle 2">
            <a:extLst>
              <a:ext uri="{FF2B5EF4-FFF2-40B4-BE49-F238E27FC236}">
                <a16:creationId xmlns:a16="http://schemas.microsoft.com/office/drawing/2014/main" id="{1A04CE7E-B7B7-4A6C-8595-D7AFAF732C2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eaLnBrk="1" hangingPunct="1"/>
            <a:r>
              <a:rPr lang="en-US" altLang="zh-CN">
                <a:latin typeface="Arial" panose="020B0604020202020204" pitchFamily="34" charset="0"/>
              </a:rPr>
              <a:t>Permission settings will be covered in a later section. For now just remember that Unix is multi-user, and with any multi-user system you need security to prevent one person from changing another person’s file space.</a:t>
            </a:r>
          </a:p>
        </p:txBody>
      </p:sp>
      <p:sp>
        <p:nvSpPr>
          <p:cNvPr id="80900" name="Rectangle 3">
            <a:extLst>
              <a:ext uri="{FF2B5EF4-FFF2-40B4-BE49-F238E27FC236}">
                <a16:creationId xmlns:a16="http://schemas.microsoft.com/office/drawing/2014/main" id="{781C288C-34EA-4FB9-9BC3-68F2FDB13C65}"/>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C8163114-613C-4E34-BDB1-3AF2089B39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6659A9A-F0B1-4F9D-96C0-D6116A8166F6}" type="slidenum">
              <a:rPr lang="en-US" altLang="zh-CN" smtClean="0"/>
              <a:pPr>
                <a:spcBef>
                  <a:spcPct val="0"/>
                </a:spcBef>
              </a:pPr>
              <a:t>14</a:t>
            </a:fld>
            <a:endParaRPr lang="en-US" altLang="zh-CN"/>
          </a:p>
        </p:txBody>
      </p:sp>
      <p:sp>
        <p:nvSpPr>
          <p:cNvPr id="82947" name="Rectangle 2">
            <a:extLst>
              <a:ext uri="{FF2B5EF4-FFF2-40B4-BE49-F238E27FC236}">
                <a16:creationId xmlns:a16="http://schemas.microsoft.com/office/drawing/2014/main" id="{AE24A249-D277-4550-963C-27C99A3ECEED}"/>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606455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3.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11/10/2022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8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11/10/2022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274149" y="534240"/>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147577" y="1871342"/>
            <a:ext cx="382106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148" name="文本框 48"/>
          <p:cNvSpPr txBox="1"/>
          <p:nvPr/>
        </p:nvSpPr>
        <p:spPr>
          <a:xfrm>
            <a:off x="4147577" y="2485469"/>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文件的物理结构与组织</a:t>
            </a:r>
          </a:p>
        </p:txBody>
      </p:sp>
      <p:sp>
        <p:nvSpPr>
          <p:cNvPr id="155" name="文本框 62"/>
          <p:cNvSpPr txBox="1"/>
          <p:nvPr/>
        </p:nvSpPr>
        <p:spPr>
          <a:xfrm>
            <a:off x="4147577" y="1279022"/>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162" name="文本框 76"/>
          <p:cNvSpPr txBox="1"/>
          <p:nvPr/>
        </p:nvSpPr>
        <p:spPr>
          <a:xfrm>
            <a:off x="4162065" y="3099596"/>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目录管理</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8</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693836" y="3481755"/>
            <a:ext cx="1640449" cy="523220"/>
          </a:xfrm>
          <a:prstGeom prst="rect">
            <a:avLst/>
          </a:prstGeom>
          <a:noFill/>
        </p:spPr>
        <p:txBody>
          <a:bodyPr wrap="none" rtlCol="0">
            <a:spAutoFit/>
          </a:bodyPr>
          <a:lstStyle/>
          <a:p>
            <a:r>
              <a:rPr lang="zh-CN" altLang="en-US" sz="2800" b="1" spc="38">
                <a:solidFill>
                  <a:schemeClr val="bg1"/>
                </a:solidFill>
                <a:latin typeface="华文楷体" panose="02010600040101010101" pitchFamily="2" charset="-122"/>
                <a:ea typeface="华文楷体" panose="02010600040101010101" pitchFamily="2" charset="-122"/>
              </a:rPr>
              <a:t>文件系统</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
        <p:nvSpPr>
          <p:cNvPr id="11" name="文本框 76"/>
          <p:cNvSpPr txBox="1"/>
          <p:nvPr/>
        </p:nvSpPr>
        <p:spPr>
          <a:xfrm>
            <a:off x="4162065" y="366923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空闲空间的管理</a:t>
            </a:r>
          </a:p>
        </p:txBody>
      </p:sp>
      <p:sp>
        <p:nvSpPr>
          <p:cNvPr id="12" name="文本框 76"/>
          <p:cNvSpPr txBox="1"/>
          <p:nvPr/>
        </p:nvSpPr>
        <p:spPr>
          <a:xfrm>
            <a:off x="4147577" y="419078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文件的存取控制</a:t>
            </a:r>
          </a:p>
        </p:txBody>
      </p:sp>
      <p:sp>
        <p:nvSpPr>
          <p:cNvPr id="13" name="文本框 76"/>
          <p:cNvSpPr txBox="1"/>
          <p:nvPr/>
        </p:nvSpPr>
        <p:spPr>
          <a:xfrm>
            <a:off x="4156755" y="4712332"/>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8.7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文件系统的其他功能</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6917F7A-CEDC-4E7B-8350-2AA589B26194}"/>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53251" name="Rectangle 3">
            <a:extLst>
              <a:ext uri="{FF2B5EF4-FFF2-40B4-BE49-F238E27FC236}">
                <a16:creationId xmlns:a16="http://schemas.microsoft.com/office/drawing/2014/main" id="{0E348D6F-E009-4039-AFBF-FD52443D4BD3}"/>
              </a:ext>
            </a:extLst>
          </p:cNvPr>
          <p:cNvSpPr>
            <a:spLocks noChangeArrowheads="1"/>
          </p:cNvSpPr>
          <p:nvPr/>
        </p:nvSpPr>
        <p:spPr bwMode="auto">
          <a:xfrm>
            <a:off x="228600" y="1990725"/>
            <a:ext cx="8686800" cy="1590675"/>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dirty="0">
              <a:effectLst>
                <a:outerShdw blurRad="38100" dist="38100" dir="2700000" algn="tl">
                  <a:srgbClr val="C0C0C0"/>
                </a:outerShdw>
              </a:effectLst>
            </a:endParaRPr>
          </a:p>
          <a:p>
            <a:pPr marL="342900" indent="-342900">
              <a:spcBef>
                <a:spcPct val="20000"/>
              </a:spcBef>
              <a:defRPr/>
            </a:pPr>
            <a:r>
              <a:rPr lang="en-US" altLang="zh-CN" b="1" dirty="0">
                <a:effectLst>
                  <a:outerShdw blurRad="38100" dist="38100" dir="2700000" algn="tl">
                    <a:srgbClr val="C0C0C0"/>
                  </a:outerShdw>
                </a:effectLst>
                <a:latin typeface="Courier New" pitchFamily="49" charset="0"/>
              </a:rPr>
              <a:t>1 </a:t>
            </a:r>
            <a:r>
              <a:rPr lang="en-US" altLang="zh-CN" b="1" dirty="0" err="1">
                <a:effectLst>
                  <a:outerShdw blurRad="38100" dist="38100" dir="2700000" algn="tl">
                    <a:srgbClr val="C0C0C0"/>
                  </a:outerShdw>
                </a:effectLst>
                <a:latin typeface="Courier New" pitchFamily="49" charset="0"/>
              </a:rPr>
              <a:t>drwxr</a:t>
            </a:r>
            <a:r>
              <a:rPr lang="en-US" altLang="zh-CN" b="1" dirty="0">
                <a:effectLst>
                  <a:outerShdw blurRad="38100" dist="38100" dir="2700000" algn="tl">
                    <a:srgbClr val="C0C0C0"/>
                  </a:outerShdw>
                </a:effectLst>
                <a:latin typeface="Courier New" pitchFamily="49" charset="0"/>
              </a:rPr>
              <a:t>-</a:t>
            </a:r>
            <a:r>
              <a:rPr lang="en-US" altLang="zh-CN" b="1" dirty="0" err="1">
                <a:effectLst>
                  <a:outerShdw blurRad="38100" dist="38100" dir="2700000" algn="tl">
                    <a:srgbClr val="C0C0C0"/>
                  </a:outerShdw>
                </a:effectLst>
                <a:latin typeface="Courier New" pitchFamily="49" charset="0"/>
              </a:rPr>
              <a:t>xr</a:t>
            </a:r>
            <a:r>
              <a:rPr lang="en-US" altLang="zh-CN" b="1" dirty="0">
                <a:effectLst>
                  <a:outerShdw blurRad="38100" dist="38100" dir="2700000" algn="tl">
                    <a:srgbClr val="C0C0C0"/>
                  </a:outerShdw>
                </a:effectLst>
                <a:latin typeface="Courier New" pitchFamily="49" charset="0"/>
              </a:rPr>
              <a:t>-x 180 root  wheel 512  Oct 1  ../</a:t>
            </a:r>
          </a:p>
          <a:p>
            <a:pPr marL="342900" indent="-342900">
              <a:spcBef>
                <a:spcPct val="20000"/>
              </a:spcBef>
              <a:defRPr/>
            </a:pPr>
            <a:r>
              <a:rPr lang="en-US" altLang="zh-CN" b="1" dirty="0">
                <a:effectLst>
                  <a:outerShdw blurRad="38100" dist="38100" dir="2700000" algn="tl">
                    <a:srgbClr val="C0C0C0"/>
                  </a:outerShdw>
                </a:effectLst>
                <a:latin typeface="Courier New" pitchFamily="49" charset="0"/>
              </a:rPr>
              <a:t>2 -</a:t>
            </a:r>
            <a:r>
              <a:rPr lang="en-US" altLang="zh-CN" b="1" dirty="0" err="1">
                <a:effectLst>
                  <a:outerShdw blurRad="38100" dist="38100" dir="2700000" algn="tl">
                    <a:srgbClr val="C0C0C0"/>
                  </a:outerShdw>
                </a:effectLst>
                <a:latin typeface="Courier New" pitchFamily="49" charset="0"/>
              </a:rPr>
              <a:t>rw</a:t>
            </a:r>
            <a:r>
              <a:rPr lang="en-US" altLang="zh-CN" b="1" dirty="0">
                <a:effectLst>
                  <a:outerShdw blurRad="38100" dist="38100" dir="2700000" algn="tl">
                    <a:srgbClr val="C0C0C0"/>
                  </a:outerShdw>
                </a:effectLst>
                <a:latin typeface="Courier New" pitchFamily="49" charset="0"/>
              </a:rPr>
              <a:t>-r--r-- 1 </a:t>
            </a:r>
            <a:r>
              <a:rPr lang="en-US" altLang="zh-CN" b="1" dirty="0" err="1">
                <a:effectLst>
                  <a:outerShdw blurRad="38100" dist="38100" dir="2700000" algn="tl">
                    <a:srgbClr val="C0C0C0"/>
                  </a:outerShdw>
                </a:effectLst>
                <a:latin typeface="Courier New" pitchFamily="49" charset="0"/>
              </a:rPr>
              <a:t>vanhoose</a:t>
            </a:r>
            <a:r>
              <a:rPr lang="en-US" altLang="zh-CN" b="1" dirty="0">
                <a:effectLst>
                  <a:outerShdw blurRad="38100" dist="38100" dir="2700000" algn="tl">
                    <a:srgbClr val="C0C0C0"/>
                  </a:outerShdw>
                </a:effectLst>
                <a:latin typeface="Courier New" pitchFamily="49" charset="0"/>
              </a:rPr>
              <a:t> </a:t>
            </a:r>
            <a:r>
              <a:rPr lang="en-US" altLang="zh-CN" b="1" dirty="0" err="1">
                <a:effectLst>
                  <a:outerShdw blurRad="38100" dist="38100" dir="2700000" algn="tl">
                    <a:srgbClr val="C0C0C0"/>
                  </a:outerShdw>
                </a:effectLst>
                <a:latin typeface="Courier New" pitchFamily="49" charset="0"/>
              </a:rPr>
              <a:t>msu</a:t>
            </a:r>
            <a:r>
              <a:rPr lang="en-US" altLang="zh-CN" b="1" dirty="0">
                <a:effectLst>
                  <a:outerShdw blurRad="38100" dist="38100" dir="2700000" algn="tl">
                    <a:srgbClr val="C0C0C0"/>
                  </a:outerShdw>
                </a:effectLst>
                <a:latin typeface="Courier New" pitchFamily="49" charset="0"/>
              </a:rPr>
              <a:t> 1314  Oct 3  file</a:t>
            </a:r>
          </a:p>
          <a:p>
            <a:pPr marL="342900" indent="-342900">
              <a:spcBef>
                <a:spcPct val="20000"/>
              </a:spcBef>
              <a:defRPr/>
            </a:pPr>
            <a:endParaRPr lang="en-US" altLang="zh-CN" b="1" dirty="0">
              <a:effectLst>
                <a:outerShdw blurRad="38100" dist="38100" dir="2700000" algn="tl">
                  <a:srgbClr val="C0C0C0"/>
                </a:outerShdw>
              </a:effectLst>
              <a:latin typeface="Courier New" pitchFamily="49" charset="0"/>
            </a:endParaRPr>
          </a:p>
          <a:p>
            <a:pPr marL="342900" indent="-342900">
              <a:spcBef>
                <a:spcPct val="20000"/>
              </a:spcBef>
              <a:defRPr/>
            </a:pPr>
            <a:endParaRPr lang="en-US" altLang="zh-CN" b="1" dirty="0">
              <a:effectLst>
                <a:outerShdw blurRad="38100" dist="38100" dir="2700000" algn="tl">
                  <a:srgbClr val="C0C0C0"/>
                </a:outerShdw>
              </a:effectLst>
              <a:latin typeface="Courier New" pitchFamily="49" charset="0"/>
            </a:endParaRPr>
          </a:p>
          <a:p>
            <a:pPr marL="342900" indent="-342900">
              <a:spcBef>
                <a:spcPct val="20000"/>
              </a:spcBef>
              <a:defRPr/>
            </a:pPr>
            <a:r>
              <a:rPr lang="en-US" altLang="zh-CN" sz="3200" b="1" dirty="0">
                <a:effectLst>
                  <a:outerShdw blurRad="38100" dist="38100" dir="2700000" algn="tl">
                    <a:srgbClr val="C0C0C0"/>
                  </a:outerShdw>
                </a:effectLst>
                <a:latin typeface="Courier New" pitchFamily="49" charset="0"/>
              </a:rPr>
              <a:t>.  </a:t>
            </a:r>
            <a:r>
              <a:rPr lang="en-US" altLang="zh-CN" sz="3200" dirty="0">
                <a:effectLst>
                  <a:outerShdw blurRad="38100" dist="38100" dir="2700000" algn="tl">
                    <a:srgbClr val="C0C0C0"/>
                  </a:outerShdw>
                </a:effectLst>
              </a:rPr>
              <a:t>this (current working) directory</a:t>
            </a:r>
            <a:endParaRPr lang="en-US" altLang="zh-CN" sz="3200" b="1" dirty="0">
              <a:effectLst>
                <a:outerShdw blurRad="38100" dist="38100" dir="2700000" algn="tl">
                  <a:srgbClr val="C0C0C0"/>
                </a:outerShdw>
              </a:effectLst>
            </a:endParaRPr>
          </a:p>
          <a:p>
            <a:pPr marL="342900" indent="-342900">
              <a:spcBef>
                <a:spcPct val="20000"/>
              </a:spcBef>
              <a:defRPr/>
            </a:pPr>
            <a:r>
              <a:rPr lang="en-US" altLang="zh-CN" sz="3200" b="1" dirty="0">
                <a:effectLst>
                  <a:outerShdw blurRad="38100" dist="38100" dir="2700000" algn="tl">
                    <a:srgbClr val="C0C0C0"/>
                  </a:outerShdw>
                </a:effectLst>
                <a:latin typeface="Courier New" pitchFamily="49" charset="0"/>
              </a:rPr>
              <a:t>.. </a:t>
            </a:r>
            <a:r>
              <a:rPr lang="en-US" altLang="zh-CN" sz="3200" dirty="0">
                <a:effectLst>
                  <a:outerShdw blurRad="38100" dist="38100" dir="2700000" algn="tl">
                    <a:srgbClr val="C0C0C0"/>
                  </a:outerShdw>
                </a:effectLst>
              </a:rPr>
              <a:t>the “parent” directory</a:t>
            </a:r>
            <a:endParaRPr lang="en-US" altLang="zh-CN" sz="1000" dirty="0">
              <a:effectLst>
                <a:outerShdw blurRad="38100" dist="38100" dir="2700000" algn="tl">
                  <a:srgbClr val="C0C0C0"/>
                </a:outerShdw>
              </a:effectLs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4323E68-F0A1-43E8-9B7D-537ECBFB6732}"/>
              </a:ext>
            </a:extLst>
          </p:cNvPr>
          <p:cNvSpPr>
            <a:spLocks noGrp="1" noChangeArrowheads="1"/>
          </p:cNvSpPr>
          <p:nvPr>
            <p:ph type="title"/>
          </p:nvPr>
        </p:nvSpPr>
        <p:spPr>
          <a:effectLst>
            <a:outerShdw dist="35921" dir="2700000" algn="ctr" rotWithShape="0">
              <a:srgbClr val="000000"/>
            </a:outerShdw>
          </a:effectLst>
        </p:spPr>
        <p:txBody>
          <a:bodyPr lIns="90488" tIns="44450" rIns="90488" bIns="44450"/>
          <a:lstStyle/>
          <a:p>
            <a:pPr eaLnBrk="1" hangingPunct="1"/>
            <a:r>
              <a:rPr lang="en-US" altLang="zh-CN"/>
              <a:t>Listing Files and Directories</a:t>
            </a:r>
          </a:p>
        </p:txBody>
      </p:sp>
      <p:sp>
        <p:nvSpPr>
          <p:cNvPr id="75779" name="Rectangle 3">
            <a:extLst>
              <a:ext uri="{FF2B5EF4-FFF2-40B4-BE49-F238E27FC236}">
                <a16:creationId xmlns:a16="http://schemas.microsoft.com/office/drawing/2014/main" id="{12002F0D-F126-4F70-9469-B741C7BC569A}"/>
              </a:ext>
            </a:extLst>
          </p:cNvPr>
          <p:cNvSpPr>
            <a:spLocks noGrp="1" noChangeArrowheads="1"/>
          </p:cNvSpPr>
          <p:nvPr>
            <p:ph type="body" idx="1"/>
          </p:nvPr>
        </p:nvSpPr>
        <p:spPr>
          <a:xfrm>
            <a:off x="685800" y="1990725"/>
            <a:ext cx="7772400" cy="1371600"/>
          </a:xfrm>
          <a:noFill/>
        </p:spPr>
        <p:txBody>
          <a:bodyPr lIns="90488" tIns="44450" rIns="90488" bIns="44450">
            <a:normAutofit/>
          </a:bodyPr>
          <a:lstStyle/>
          <a:p>
            <a:pPr eaLnBrk="1" hangingPunct="1">
              <a:lnSpc>
                <a:spcPct val="90000"/>
              </a:lnSpc>
              <a:buFontTx/>
              <a:buNone/>
            </a:pPr>
            <a:endParaRPr lang="en-US" altLang="zh-CN" sz="2800" dirty="0"/>
          </a:p>
          <a:p>
            <a:pPr eaLnBrk="1" hangingPunct="1">
              <a:lnSpc>
                <a:spcPct val="90000"/>
              </a:lnSpc>
              <a:buFontTx/>
              <a:buNone/>
            </a:pPr>
            <a:r>
              <a:rPr lang="en-US" altLang="zh-CN" sz="2000" b="1" dirty="0">
                <a:solidFill>
                  <a:srgbClr val="FC0128"/>
                </a:solidFill>
                <a:latin typeface="Courier New" panose="02070309020205020404" pitchFamily="49" charset="0"/>
              </a:rPr>
              <a:t>1</a:t>
            </a:r>
            <a:r>
              <a:rPr lang="en-US" altLang="zh-CN" sz="2000" b="1" dirty="0">
                <a:latin typeface="Courier New" panose="02070309020205020404" pitchFamily="49" charset="0"/>
              </a:rPr>
              <a:t> </a:t>
            </a:r>
            <a:r>
              <a:rPr lang="en-US" altLang="zh-CN" sz="2000" b="1" dirty="0" err="1">
                <a:latin typeface="Courier New" panose="02070309020205020404" pitchFamily="49" charset="0"/>
              </a:rPr>
              <a:t>drwxr</a:t>
            </a:r>
            <a:r>
              <a:rPr lang="en-US" altLang="zh-CN" sz="2000" b="1" dirty="0">
                <a:latin typeface="Courier New" panose="02070309020205020404" pitchFamily="49" charset="0"/>
              </a:rPr>
              <a:t>-</a:t>
            </a:r>
            <a:r>
              <a:rPr lang="en-US" altLang="zh-CN" sz="2000" b="1" dirty="0" err="1">
                <a:latin typeface="Courier New" panose="02070309020205020404" pitchFamily="49" charset="0"/>
              </a:rPr>
              <a:t>xr</a:t>
            </a:r>
            <a:r>
              <a:rPr lang="en-US" altLang="zh-CN" sz="2000" b="1" dirty="0">
                <a:latin typeface="Courier New" panose="02070309020205020404" pitchFamily="49" charset="0"/>
              </a:rPr>
              <a:t>-x 180 root     wheel  512  Oct 1  ../</a:t>
            </a:r>
          </a:p>
          <a:p>
            <a:pPr eaLnBrk="1" hangingPunct="1">
              <a:lnSpc>
                <a:spcPct val="90000"/>
              </a:lnSpc>
              <a:buFontTx/>
              <a:buNone/>
            </a:pPr>
            <a:r>
              <a:rPr lang="en-US" altLang="zh-CN" sz="2000" b="1" dirty="0">
                <a:solidFill>
                  <a:srgbClr val="FC0128"/>
                </a:solidFill>
                <a:latin typeface="Courier New" panose="02070309020205020404" pitchFamily="49" charset="0"/>
              </a:rPr>
              <a:t>2</a:t>
            </a:r>
            <a:r>
              <a:rPr lang="en-US" altLang="zh-CN" sz="2000" b="1" dirty="0">
                <a:latin typeface="Courier New" panose="02070309020205020404" pitchFamily="49" charset="0"/>
              </a:rPr>
              <a:t> -</a:t>
            </a:r>
            <a:r>
              <a:rPr lang="en-US" altLang="zh-CN" sz="2000" b="1" dirty="0" err="1">
                <a:latin typeface="Courier New" panose="02070309020205020404" pitchFamily="49" charset="0"/>
              </a:rPr>
              <a:t>rw</a:t>
            </a:r>
            <a:r>
              <a:rPr lang="en-US" altLang="zh-CN" sz="2000" b="1" dirty="0">
                <a:latin typeface="Courier New" panose="02070309020205020404" pitchFamily="49" charset="0"/>
              </a:rPr>
              <a:t>-r--r--   1 </a:t>
            </a:r>
            <a:r>
              <a:rPr lang="en-US" altLang="zh-CN" sz="2000" b="1" dirty="0" err="1">
                <a:latin typeface="Courier New" panose="02070309020205020404" pitchFamily="49" charset="0"/>
              </a:rPr>
              <a:t>vanhoose</a:t>
            </a:r>
            <a:r>
              <a:rPr lang="en-US" altLang="zh-CN" sz="2000" b="1" dirty="0">
                <a:latin typeface="Courier New" panose="02070309020205020404" pitchFamily="49" charset="0"/>
              </a:rPr>
              <a:t> </a:t>
            </a:r>
            <a:r>
              <a:rPr lang="en-US" altLang="zh-CN" sz="2000" b="1" dirty="0" err="1">
                <a:latin typeface="Courier New" panose="02070309020205020404" pitchFamily="49" charset="0"/>
              </a:rPr>
              <a:t>msu</a:t>
            </a:r>
            <a:r>
              <a:rPr lang="en-US" altLang="zh-CN" sz="2000" b="1" dirty="0">
                <a:latin typeface="Courier New" panose="02070309020205020404" pitchFamily="49" charset="0"/>
              </a:rPr>
              <a:t>   1314  Oct 3  file</a:t>
            </a:r>
          </a:p>
          <a:p>
            <a:pPr eaLnBrk="1" hangingPunct="1">
              <a:lnSpc>
                <a:spcPct val="90000"/>
              </a:lnSpc>
              <a:buFontTx/>
              <a:buNone/>
            </a:pPr>
            <a:endParaRPr lang="en-US" altLang="zh-CN" sz="2000" dirty="0"/>
          </a:p>
          <a:p>
            <a:pPr eaLnBrk="1" hangingPunct="1">
              <a:lnSpc>
                <a:spcPct val="90000"/>
              </a:lnSpc>
              <a:buFontTx/>
              <a:buNone/>
            </a:pPr>
            <a:endParaRPr lang="en-US" altLang="zh-CN" sz="2800" dirty="0"/>
          </a:p>
          <a:p>
            <a:pPr eaLnBrk="1" hangingPunct="1">
              <a:lnSpc>
                <a:spcPct val="90000"/>
              </a:lnSpc>
              <a:buFontTx/>
              <a:buNone/>
            </a:pPr>
            <a:endParaRPr lang="en-US" altLang="zh-CN" sz="900" dirty="0"/>
          </a:p>
          <a:p>
            <a:pPr eaLnBrk="1" hangingPunct="1">
              <a:lnSpc>
                <a:spcPct val="90000"/>
              </a:lnSpc>
            </a:pPr>
            <a:endParaRPr lang="en-US" altLang="zh-CN" sz="2800" dirty="0"/>
          </a:p>
          <a:p>
            <a:pPr marL="0" indent="0" eaLnBrk="1" hangingPunct="1">
              <a:lnSpc>
                <a:spcPct val="90000"/>
              </a:lnSpc>
              <a:buNone/>
            </a:pPr>
            <a:endParaRPr lang="en-US" altLang="zh-CN" sz="2800" dirty="0"/>
          </a:p>
        </p:txBody>
      </p:sp>
      <p:sp>
        <p:nvSpPr>
          <p:cNvPr id="75780" name="Rectangle 4">
            <a:extLst>
              <a:ext uri="{FF2B5EF4-FFF2-40B4-BE49-F238E27FC236}">
                <a16:creationId xmlns:a16="http://schemas.microsoft.com/office/drawing/2014/main" id="{C656E1A1-1DB9-4740-B522-12168D191A46}"/>
              </a:ext>
            </a:extLst>
          </p:cNvPr>
          <p:cNvSpPr>
            <a:spLocks noChangeArrowheads="1"/>
          </p:cNvSpPr>
          <p:nvPr/>
        </p:nvSpPr>
        <p:spPr bwMode="auto">
          <a:xfrm>
            <a:off x="76200" y="1219200"/>
            <a:ext cx="1006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BLOCK</a:t>
            </a:r>
          </a:p>
          <a:p>
            <a:pPr algn="ctr">
              <a:spcBef>
                <a:spcPct val="0"/>
              </a:spcBef>
              <a:buClrTx/>
              <a:buSzTx/>
              <a:buFontTx/>
              <a:buNone/>
            </a:pPr>
            <a:r>
              <a:rPr lang="en-US" altLang="zh-CN" sz="1800" b="1">
                <a:solidFill>
                  <a:srgbClr val="FC0128"/>
                </a:solidFill>
              </a:rPr>
              <a:t>SIZE</a:t>
            </a:r>
          </a:p>
        </p:txBody>
      </p:sp>
      <p:sp>
        <p:nvSpPr>
          <p:cNvPr id="75781" name="Rectangle 5">
            <a:extLst>
              <a:ext uri="{FF2B5EF4-FFF2-40B4-BE49-F238E27FC236}">
                <a16:creationId xmlns:a16="http://schemas.microsoft.com/office/drawing/2014/main" id="{0D78F45C-B491-4E33-910E-D301E4E62EE9}"/>
              </a:ext>
            </a:extLst>
          </p:cNvPr>
          <p:cNvSpPr>
            <a:spLocks noChangeArrowheads="1"/>
          </p:cNvSpPr>
          <p:nvPr/>
        </p:nvSpPr>
        <p:spPr bwMode="auto">
          <a:xfrm>
            <a:off x="1676400"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75782" name="Rectangle 6">
            <a:extLst>
              <a:ext uri="{FF2B5EF4-FFF2-40B4-BE49-F238E27FC236}">
                <a16:creationId xmlns:a16="http://schemas.microsoft.com/office/drawing/2014/main" id="{ABE0B554-6D78-4006-80D0-EB50EF69BF11}"/>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75783" name="Rectangle 7">
            <a:extLst>
              <a:ext uri="{FF2B5EF4-FFF2-40B4-BE49-F238E27FC236}">
                <a16:creationId xmlns:a16="http://schemas.microsoft.com/office/drawing/2014/main" id="{DF5F2BBC-6F73-4376-B228-21BF2D0B6B1D}"/>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75784" name="Rectangle 8">
            <a:extLst>
              <a:ext uri="{FF2B5EF4-FFF2-40B4-BE49-F238E27FC236}">
                <a16:creationId xmlns:a16="http://schemas.microsoft.com/office/drawing/2014/main" id="{1D27C5B2-6A55-46F7-A3C3-EAD487825792}"/>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75785" name="Rectangle 9">
            <a:extLst>
              <a:ext uri="{FF2B5EF4-FFF2-40B4-BE49-F238E27FC236}">
                <a16:creationId xmlns:a16="http://schemas.microsoft.com/office/drawing/2014/main" id="{86389F43-D814-49D8-8D02-4ECADCCF4482}"/>
              </a:ext>
            </a:extLst>
          </p:cNvPr>
          <p:cNvSpPr>
            <a:spLocks noChangeArrowheads="1"/>
          </p:cNvSpPr>
          <p:nvPr/>
        </p:nvSpPr>
        <p:spPr bwMode="auto">
          <a:xfrm>
            <a:off x="4491038"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75786" name="Arc 10">
            <a:extLst>
              <a:ext uri="{FF2B5EF4-FFF2-40B4-BE49-F238E27FC236}">
                <a16:creationId xmlns:a16="http://schemas.microsoft.com/office/drawing/2014/main" id="{69F7A093-FECB-4B06-91FB-BEE7137425B1}"/>
              </a:ext>
            </a:extLst>
          </p:cNvPr>
          <p:cNvSpPr>
            <a:spLocks/>
          </p:cNvSpPr>
          <p:nvPr/>
        </p:nvSpPr>
        <p:spPr bwMode="auto">
          <a:xfrm>
            <a:off x="609600" y="1905000"/>
            <a:ext cx="163513"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87" name="Line 11">
            <a:extLst>
              <a:ext uri="{FF2B5EF4-FFF2-40B4-BE49-F238E27FC236}">
                <a16:creationId xmlns:a16="http://schemas.microsoft.com/office/drawing/2014/main" id="{B53ECDE3-D095-4053-A762-A946CACFCE77}"/>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8" name="Line 12">
            <a:extLst>
              <a:ext uri="{FF2B5EF4-FFF2-40B4-BE49-F238E27FC236}">
                <a16:creationId xmlns:a16="http://schemas.microsoft.com/office/drawing/2014/main" id="{71D3A3EC-E63A-4B0A-B88D-83B6F48F4F3E}"/>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9" name="Arc 13">
            <a:extLst>
              <a:ext uri="{FF2B5EF4-FFF2-40B4-BE49-F238E27FC236}">
                <a16:creationId xmlns:a16="http://schemas.microsoft.com/office/drawing/2014/main" id="{193082BB-9587-432B-B783-98B0DEFF216D}"/>
              </a:ext>
            </a:extLst>
          </p:cNvPr>
          <p:cNvSpPr>
            <a:spLocks/>
          </p:cNvSpPr>
          <p:nvPr/>
        </p:nvSpPr>
        <p:spPr bwMode="auto">
          <a:xfrm>
            <a:off x="838200" y="2971800"/>
            <a:ext cx="279400" cy="71913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0" name="Arc 14">
            <a:extLst>
              <a:ext uri="{FF2B5EF4-FFF2-40B4-BE49-F238E27FC236}">
                <a16:creationId xmlns:a16="http://schemas.microsoft.com/office/drawing/2014/main" id="{B7E5D7A1-0094-434E-9059-3841844928DE}"/>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1" name="Line 15">
            <a:extLst>
              <a:ext uri="{FF2B5EF4-FFF2-40B4-BE49-F238E27FC236}">
                <a16:creationId xmlns:a16="http://schemas.microsoft.com/office/drawing/2014/main" id="{3644FA4C-5E22-4B2F-99EF-0F8718441C9F}"/>
              </a:ext>
            </a:extLst>
          </p:cNvPr>
          <p:cNvSpPr>
            <a:spLocks noChangeShapeType="1"/>
          </p:cNvSpPr>
          <p:nvPr/>
        </p:nvSpPr>
        <p:spPr bwMode="auto">
          <a:xfrm>
            <a:off x="4989513"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2" name="Rectangle 16">
            <a:extLst>
              <a:ext uri="{FF2B5EF4-FFF2-40B4-BE49-F238E27FC236}">
                <a16:creationId xmlns:a16="http://schemas.microsoft.com/office/drawing/2014/main" id="{C093D8E3-EAF3-498A-8EA2-411A4ABA3464}"/>
              </a:ext>
            </a:extLst>
          </p:cNvPr>
          <p:cNvSpPr>
            <a:spLocks noChangeArrowheads="1"/>
          </p:cNvSpPr>
          <p:nvPr/>
        </p:nvSpPr>
        <p:spPr bwMode="auto">
          <a:xfrm>
            <a:off x="6153150" y="1712913"/>
            <a:ext cx="9255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75793" name="Rectangle 17">
            <a:extLst>
              <a:ext uri="{FF2B5EF4-FFF2-40B4-BE49-F238E27FC236}">
                <a16:creationId xmlns:a16="http://schemas.microsoft.com/office/drawing/2014/main" id="{16F88CC9-0108-4365-80BD-8150C378AFE9}"/>
              </a:ext>
            </a:extLst>
          </p:cNvPr>
          <p:cNvSpPr>
            <a:spLocks noChangeArrowheads="1"/>
          </p:cNvSpPr>
          <p:nvPr/>
        </p:nvSpPr>
        <p:spPr bwMode="auto">
          <a:xfrm>
            <a:off x="5395913"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75794" name="Rectangle 18">
            <a:extLst>
              <a:ext uri="{FF2B5EF4-FFF2-40B4-BE49-F238E27FC236}">
                <a16:creationId xmlns:a16="http://schemas.microsoft.com/office/drawing/2014/main" id="{8C766A38-FDA4-4787-9A0C-B1B63BF841C6}"/>
              </a:ext>
            </a:extLst>
          </p:cNvPr>
          <p:cNvSpPr>
            <a:spLocks noChangeArrowheads="1"/>
          </p:cNvSpPr>
          <p:nvPr/>
        </p:nvSpPr>
        <p:spPr bwMode="auto">
          <a:xfrm>
            <a:off x="7172325" y="3875088"/>
            <a:ext cx="10207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75795" name="Arc 19">
            <a:extLst>
              <a:ext uri="{FF2B5EF4-FFF2-40B4-BE49-F238E27FC236}">
                <a16:creationId xmlns:a16="http://schemas.microsoft.com/office/drawing/2014/main" id="{9E9C48CA-0810-4364-BEF0-035511F21F61}"/>
              </a:ext>
            </a:extLst>
          </p:cNvPr>
          <p:cNvSpPr>
            <a:spLocks/>
          </p:cNvSpPr>
          <p:nvPr/>
        </p:nvSpPr>
        <p:spPr bwMode="auto">
          <a:xfrm>
            <a:off x="6361113"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6" name="Arc 20">
            <a:extLst>
              <a:ext uri="{FF2B5EF4-FFF2-40B4-BE49-F238E27FC236}">
                <a16:creationId xmlns:a16="http://schemas.microsoft.com/office/drawing/2014/main" id="{3BE39269-B87B-43B3-BEDE-7635D5F9A367}"/>
              </a:ext>
            </a:extLst>
          </p:cNvPr>
          <p:cNvSpPr>
            <a:spLocks/>
          </p:cNvSpPr>
          <p:nvPr/>
        </p:nvSpPr>
        <p:spPr bwMode="auto">
          <a:xfrm>
            <a:off x="5967413"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7" name="Line 21">
            <a:extLst>
              <a:ext uri="{FF2B5EF4-FFF2-40B4-BE49-F238E27FC236}">
                <a16:creationId xmlns:a16="http://schemas.microsoft.com/office/drawing/2014/main" id="{1F8140AC-9866-459B-9058-E1850A73B5D0}"/>
              </a:ext>
            </a:extLst>
          </p:cNvPr>
          <p:cNvSpPr>
            <a:spLocks noChangeShapeType="1"/>
          </p:cNvSpPr>
          <p:nvPr/>
        </p:nvSpPr>
        <p:spPr bwMode="auto">
          <a:xfrm flipV="1">
            <a:off x="7615238"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77DD49C7-3A46-4C15-B5DA-671AA4E41015}"/>
              </a:ext>
            </a:extLst>
          </p:cNvPr>
          <p:cNvSpPr/>
          <p:nvPr/>
        </p:nvSpPr>
        <p:spPr>
          <a:xfrm>
            <a:off x="681831" y="5458470"/>
            <a:ext cx="7589714" cy="757130"/>
          </a:xfrm>
          <a:prstGeom prst="rect">
            <a:avLst/>
          </a:prstGeom>
        </p:spPr>
        <p:txBody>
          <a:bodyPr wrap="square">
            <a:spAutoFit/>
          </a:bodyPr>
          <a:lstStyle/>
          <a:p>
            <a:pPr>
              <a:lnSpc>
                <a:spcPct val="90000"/>
              </a:lnSpc>
            </a:pPr>
            <a:r>
              <a:rPr lang="en-US" altLang="zh-CN" sz="2400" dirty="0"/>
              <a:t>The </a:t>
            </a:r>
            <a:r>
              <a:rPr lang="en-US" altLang="zh-CN" sz="2400" b="1" dirty="0">
                <a:solidFill>
                  <a:srgbClr val="FC0128"/>
                </a:solidFill>
              </a:rPr>
              <a:t>block size</a:t>
            </a:r>
            <a:r>
              <a:rPr lang="en-US" altLang="zh-CN" sz="2400" dirty="0"/>
              <a:t> is the number of blocks the file takes up on the file system medium. The minimum is one.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23C7F12-D808-45E0-A7E7-8077D4F88633}"/>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57347" name="Rectangle 3">
            <a:extLst>
              <a:ext uri="{FF2B5EF4-FFF2-40B4-BE49-F238E27FC236}">
                <a16:creationId xmlns:a16="http://schemas.microsoft.com/office/drawing/2014/main" id="{B47F4B68-17F0-4CFC-ACA6-CB93D3A03756}"/>
              </a:ext>
            </a:extLst>
          </p:cNvPr>
          <p:cNvSpPr>
            <a:spLocks noChangeArrowheads="1"/>
          </p:cNvSpPr>
          <p:nvPr/>
        </p:nvSpPr>
        <p:spPr bwMode="auto">
          <a:xfrm>
            <a:off x="1157288" y="1989138"/>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a:t>
            </a:r>
            <a:r>
              <a:rPr lang="en-US" altLang="zh-CN" sz="2000" b="1">
                <a:solidFill>
                  <a:srgbClr val="FC0128"/>
                </a:solidFill>
                <a:effectLst>
                  <a:outerShdw blurRad="38100" dist="38100" dir="2700000" algn="tl">
                    <a:srgbClr val="C0C0C0"/>
                  </a:outerShdw>
                </a:effectLst>
                <a:latin typeface="Courier New" pitchFamily="49" charset="0"/>
              </a:rPr>
              <a:t>d</a:t>
            </a:r>
            <a:r>
              <a:rPr lang="en-US" altLang="zh-CN" sz="2000" b="1">
                <a:effectLst>
                  <a:outerShdw blurRad="38100" dist="38100" dir="2700000" algn="tl">
                    <a:srgbClr val="C0C0C0"/>
                  </a:outerShdw>
                </a:effectLst>
                <a:latin typeface="Courier New" pitchFamily="49" charset="0"/>
              </a:rPr>
              <a:t>rwxr-xr-x 180 root     wheel  512  Oct 1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a:t>
            </a:r>
            <a:r>
              <a:rPr lang="en-US" altLang="zh-CN" sz="2000" b="1">
                <a:solidFill>
                  <a:srgbClr val="FC0128"/>
                </a:solidFill>
                <a:effectLst>
                  <a:outerShdw blurRad="38100" dist="38100" dir="2700000" algn="tl">
                    <a:srgbClr val="C0C0C0"/>
                  </a:outerShdw>
                </a:effectLst>
                <a:latin typeface="Courier New" pitchFamily="49" charset="0"/>
              </a:rPr>
              <a:t>-</a:t>
            </a:r>
            <a:r>
              <a:rPr lang="en-US" altLang="zh-CN" sz="2000" b="1">
                <a:effectLst>
                  <a:outerShdw blurRad="38100" dist="38100" dir="2700000" algn="tl">
                    <a:srgbClr val="C0C0C0"/>
                  </a:outerShdw>
                </a:effectLst>
                <a:latin typeface="Courier New" pitchFamily="49" charset="0"/>
              </a:rPr>
              <a:t>rw-r--r--   1 vanhoose msu   1314  Oct 3  file</a:t>
            </a: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file type</a:t>
            </a:r>
            <a:r>
              <a:rPr lang="en-US" altLang="zh-CN" sz="3200">
                <a:effectLst>
                  <a:outerShdw blurRad="38100" dist="38100" dir="2700000" algn="tl">
                    <a:srgbClr val="C0C0C0"/>
                  </a:outerShdw>
                </a:effectLst>
              </a:rPr>
              <a:t> can be </a:t>
            </a:r>
          </a:p>
          <a:p>
            <a:pPr marL="742950" lvl="1" indent="-28575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a:t>
            </a:r>
            <a:r>
              <a:rPr lang="en-US" altLang="zh-CN" sz="3200" b="1">
                <a:effectLst>
                  <a:outerShdw blurRad="38100" dist="38100" dir="2700000" algn="tl">
                    <a:srgbClr val="C0C0C0"/>
                  </a:outerShdw>
                </a:effectLst>
              </a:rPr>
              <a:t>d</a:t>
            </a:r>
            <a:r>
              <a:rPr lang="en-US" altLang="zh-CN" sz="3200">
                <a:effectLst>
                  <a:outerShdw blurRad="38100" dist="38100" dir="2700000" algn="tl">
                    <a:srgbClr val="C0C0C0"/>
                  </a:outerShdw>
                </a:effectLst>
              </a:rPr>
              <a:t>” for a </a:t>
            </a:r>
            <a:r>
              <a:rPr lang="en-US" altLang="zh-CN" sz="3200" b="1">
                <a:effectLst>
                  <a:outerShdw blurRad="38100" dist="38100" dir="2700000" algn="tl">
                    <a:srgbClr val="C0C0C0"/>
                  </a:outerShdw>
                </a:effectLst>
              </a:rPr>
              <a:t>directory</a:t>
            </a:r>
            <a:r>
              <a:rPr lang="en-US" altLang="zh-CN" sz="3200">
                <a:effectLst>
                  <a:outerShdw blurRad="38100" dist="38100" dir="2700000" algn="tl">
                    <a:srgbClr val="C0C0C0"/>
                  </a:outerShdw>
                </a:effectLst>
              </a:rPr>
              <a:t>, </a:t>
            </a:r>
          </a:p>
          <a:p>
            <a:pPr marL="742950" lvl="1" indent="-28575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a:t>
            </a:r>
            <a:r>
              <a:rPr lang="en-US" altLang="zh-CN" sz="3200" b="1">
                <a:effectLst>
                  <a:outerShdw blurRad="38100" dist="38100" dir="2700000" algn="tl">
                    <a:srgbClr val="C0C0C0"/>
                  </a:outerShdw>
                </a:effectLst>
              </a:rPr>
              <a:t>-</a:t>
            </a:r>
            <a:r>
              <a:rPr lang="en-US" altLang="zh-CN" sz="3200">
                <a:effectLst>
                  <a:outerShdw blurRad="38100" dist="38100" dir="2700000" algn="tl">
                    <a:srgbClr val="C0C0C0"/>
                  </a:outerShdw>
                </a:effectLst>
              </a:rPr>
              <a:t>” for a </a:t>
            </a:r>
            <a:r>
              <a:rPr lang="en-US" altLang="zh-CN" sz="3200" b="1">
                <a:effectLst>
                  <a:outerShdw blurRad="38100" dist="38100" dir="2700000" algn="tl">
                    <a:srgbClr val="C0C0C0"/>
                  </a:outerShdw>
                </a:effectLst>
              </a:rPr>
              <a:t>regular file</a:t>
            </a:r>
            <a:r>
              <a:rPr lang="en-US" altLang="zh-CN" sz="3200">
                <a:effectLst>
                  <a:outerShdw blurRad="38100" dist="38100" dir="2700000" algn="tl">
                    <a:srgbClr val="C0C0C0"/>
                  </a:outerShdw>
                </a:effectLst>
              </a:rPr>
              <a:t>, </a:t>
            </a:r>
          </a:p>
          <a:p>
            <a:pPr marL="742950" lvl="1" indent="-28575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a:t>
            </a:r>
            <a:r>
              <a:rPr lang="en-US" altLang="zh-CN" sz="3200" b="1">
                <a:effectLst>
                  <a:outerShdw blurRad="38100" dist="38100" dir="2700000" algn="tl">
                    <a:srgbClr val="C0C0C0"/>
                  </a:outerShdw>
                </a:effectLst>
              </a:rPr>
              <a:t>l</a:t>
            </a:r>
            <a:r>
              <a:rPr lang="en-US" altLang="zh-CN" sz="3200">
                <a:effectLst>
                  <a:outerShdw blurRad="38100" dist="38100" dir="2700000" algn="tl">
                    <a:srgbClr val="C0C0C0"/>
                  </a:outerShdw>
                </a:effectLst>
              </a:rPr>
              <a:t>” for a </a:t>
            </a:r>
            <a:r>
              <a:rPr lang="en-US" altLang="zh-CN" sz="3200" b="1">
                <a:effectLst>
                  <a:outerShdw blurRad="38100" dist="38100" dir="2700000" algn="tl">
                    <a:srgbClr val="C0C0C0"/>
                  </a:outerShdw>
                </a:effectLst>
              </a:rPr>
              <a:t>link</a:t>
            </a:r>
            <a:r>
              <a:rPr lang="en-US" altLang="zh-CN" sz="3200">
                <a:effectLst>
                  <a:outerShdw blurRad="38100" dist="38100" dir="2700000" algn="tl">
                    <a:srgbClr val="C0C0C0"/>
                  </a:outerShdw>
                </a:effectLst>
              </a:rPr>
              <a:t>, etc.</a:t>
            </a:r>
          </a:p>
        </p:txBody>
      </p:sp>
      <p:sp>
        <p:nvSpPr>
          <p:cNvPr id="77828" name="Rectangle 4">
            <a:extLst>
              <a:ext uri="{FF2B5EF4-FFF2-40B4-BE49-F238E27FC236}">
                <a16:creationId xmlns:a16="http://schemas.microsoft.com/office/drawing/2014/main" id="{97A749E9-CB21-44C0-8D04-8D927188F7EA}"/>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77829" name="Rectangle 5">
            <a:extLst>
              <a:ext uri="{FF2B5EF4-FFF2-40B4-BE49-F238E27FC236}">
                <a16:creationId xmlns:a16="http://schemas.microsoft.com/office/drawing/2014/main" id="{8F5ED2AF-97BF-425D-936C-CFD9D9BFB972}"/>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77830" name="Rectangle 6">
            <a:extLst>
              <a:ext uri="{FF2B5EF4-FFF2-40B4-BE49-F238E27FC236}">
                <a16:creationId xmlns:a16="http://schemas.microsoft.com/office/drawing/2014/main" id="{8A2EA67E-FA00-427E-9070-78301C55C9D0}"/>
              </a:ext>
            </a:extLst>
          </p:cNvPr>
          <p:cNvSpPr>
            <a:spLocks noChangeArrowheads="1"/>
          </p:cNvSpPr>
          <p:nvPr/>
        </p:nvSpPr>
        <p:spPr bwMode="auto">
          <a:xfrm>
            <a:off x="622300" y="3713163"/>
            <a:ext cx="7905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FILE</a:t>
            </a:r>
          </a:p>
          <a:p>
            <a:pPr algn="ctr">
              <a:spcBef>
                <a:spcPct val="0"/>
              </a:spcBef>
              <a:buClrTx/>
              <a:buSzTx/>
              <a:buFontTx/>
              <a:buNone/>
            </a:pPr>
            <a:r>
              <a:rPr lang="en-US" altLang="zh-CN" sz="1800" b="1">
                <a:solidFill>
                  <a:srgbClr val="FC0128"/>
                </a:solidFill>
              </a:rPr>
              <a:t>TYPE</a:t>
            </a:r>
          </a:p>
        </p:txBody>
      </p:sp>
      <p:sp>
        <p:nvSpPr>
          <p:cNvPr id="77831" name="Rectangle 7">
            <a:extLst>
              <a:ext uri="{FF2B5EF4-FFF2-40B4-BE49-F238E27FC236}">
                <a16:creationId xmlns:a16="http://schemas.microsoft.com/office/drawing/2014/main" id="{41209863-E3CF-4517-BBB2-F9F7DD629F8A}"/>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77832" name="Rectangle 8">
            <a:extLst>
              <a:ext uri="{FF2B5EF4-FFF2-40B4-BE49-F238E27FC236}">
                <a16:creationId xmlns:a16="http://schemas.microsoft.com/office/drawing/2014/main" id="{04985F06-A10D-466F-B572-E39328CF0101}"/>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77833" name="Rectangle 9">
            <a:extLst>
              <a:ext uri="{FF2B5EF4-FFF2-40B4-BE49-F238E27FC236}">
                <a16:creationId xmlns:a16="http://schemas.microsoft.com/office/drawing/2014/main" id="{AD912124-D067-43A4-AD4F-FE43F06D672D}"/>
              </a:ext>
            </a:extLst>
          </p:cNvPr>
          <p:cNvSpPr>
            <a:spLocks noChangeArrowheads="1"/>
          </p:cNvSpPr>
          <p:nvPr/>
        </p:nvSpPr>
        <p:spPr bwMode="auto">
          <a:xfrm>
            <a:off x="4911725"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77834" name="Arc 10">
            <a:extLst>
              <a:ext uri="{FF2B5EF4-FFF2-40B4-BE49-F238E27FC236}">
                <a16:creationId xmlns:a16="http://schemas.microsoft.com/office/drawing/2014/main" id="{080CAD65-3E9B-498F-83CA-846F4CFABE0F}"/>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35" name="Line 11">
            <a:extLst>
              <a:ext uri="{FF2B5EF4-FFF2-40B4-BE49-F238E27FC236}">
                <a16:creationId xmlns:a16="http://schemas.microsoft.com/office/drawing/2014/main" id="{53B67D02-8C1B-400F-A4BD-18A2A19F496E}"/>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6" name="Line 12">
            <a:extLst>
              <a:ext uri="{FF2B5EF4-FFF2-40B4-BE49-F238E27FC236}">
                <a16:creationId xmlns:a16="http://schemas.microsoft.com/office/drawing/2014/main" id="{D0113B9F-13AC-4D0A-8AB6-9CBDDCB0F255}"/>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7" name="Arc 13">
            <a:extLst>
              <a:ext uri="{FF2B5EF4-FFF2-40B4-BE49-F238E27FC236}">
                <a16:creationId xmlns:a16="http://schemas.microsoft.com/office/drawing/2014/main" id="{D19AA4D3-365D-43C1-AF1D-1380FFB33D34}"/>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38" name="Arc 14">
            <a:extLst>
              <a:ext uri="{FF2B5EF4-FFF2-40B4-BE49-F238E27FC236}">
                <a16:creationId xmlns:a16="http://schemas.microsoft.com/office/drawing/2014/main" id="{9CC95384-92BE-4A03-B6A2-BD4EF163FC96}"/>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39" name="Line 15">
            <a:extLst>
              <a:ext uri="{FF2B5EF4-FFF2-40B4-BE49-F238E27FC236}">
                <a16:creationId xmlns:a16="http://schemas.microsoft.com/office/drawing/2014/main" id="{F93BE930-9E50-453C-B5DE-3B23213E6BB8}"/>
              </a:ext>
            </a:extLst>
          </p:cNvPr>
          <p:cNvSpPr>
            <a:spLocks noChangeShapeType="1"/>
          </p:cNvSpPr>
          <p:nvPr/>
        </p:nvSpPr>
        <p:spPr bwMode="auto">
          <a:xfrm>
            <a:off x="5410200"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40" name="Rectangle 16">
            <a:extLst>
              <a:ext uri="{FF2B5EF4-FFF2-40B4-BE49-F238E27FC236}">
                <a16:creationId xmlns:a16="http://schemas.microsoft.com/office/drawing/2014/main" id="{99B7F7E3-2E1C-4DEF-B31E-2E8FDB295CA9}"/>
              </a:ext>
            </a:extLst>
          </p:cNvPr>
          <p:cNvSpPr>
            <a:spLocks noChangeArrowheads="1"/>
          </p:cNvSpPr>
          <p:nvPr/>
        </p:nvSpPr>
        <p:spPr bwMode="auto">
          <a:xfrm>
            <a:off x="6618288"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77841" name="Rectangle 17">
            <a:extLst>
              <a:ext uri="{FF2B5EF4-FFF2-40B4-BE49-F238E27FC236}">
                <a16:creationId xmlns:a16="http://schemas.microsoft.com/office/drawing/2014/main" id="{26572BA6-26EC-4EE3-A8A3-9A59B351D66D}"/>
              </a:ext>
            </a:extLst>
          </p:cNvPr>
          <p:cNvSpPr>
            <a:spLocks noChangeArrowheads="1"/>
          </p:cNvSpPr>
          <p:nvPr/>
        </p:nvSpPr>
        <p:spPr bwMode="auto">
          <a:xfrm>
            <a:off x="598487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77842" name="Rectangle 18">
            <a:extLst>
              <a:ext uri="{FF2B5EF4-FFF2-40B4-BE49-F238E27FC236}">
                <a16:creationId xmlns:a16="http://schemas.microsoft.com/office/drawing/2014/main" id="{A4542CF8-C0DD-45A9-AFEA-30ED19024467}"/>
              </a:ext>
            </a:extLst>
          </p:cNvPr>
          <p:cNvSpPr>
            <a:spLocks noChangeArrowheads="1"/>
          </p:cNvSpPr>
          <p:nvPr/>
        </p:nvSpPr>
        <p:spPr bwMode="auto">
          <a:xfrm>
            <a:off x="79708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77843" name="Arc 19">
            <a:extLst>
              <a:ext uri="{FF2B5EF4-FFF2-40B4-BE49-F238E27FC236}">
                <a16:creationId xmlns:a16="http://schemas.microsoft.com/office/drawing/2014/main" id="{A2867A32-C3E3-4BDE-A325-43F5A5CE130D}"/>
              </a:ext>
            </a:extLst>
          </p:cNvPr>
          <p:cNvSpPr>
            <a:spLocks/>
          </p:cNvSpPr>
          <p:nvPr/>
        </p:nvSpPr>
        <p:spPr bwMode="auto">
          <a:xfrm>
            <a:off x="695007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44" name="Arc 20">
            <a:extLst>
              <a:ext uri="{FF2B5EF4-FFF2-40B4-BE49-F238E27FC236}">
                <a16:creationId xmlns:a16="http://schemas.microsoft.com/office/drawing/2014/main" id="{F3B9944E-7A5B-485D-A1E9-5959C265C606}"/>
              </a:ext>
            </a:extLst>
          </p:cNvPr>
          <p:cNvSpPr>
            <a:spLocks/>
          </p:cNvSpPr>
          <p:nvPr/>
        </p:nvSpPr>
        <p:spPr bwMode="auto">
          <a:xfrm>
            <a:off x="6432550"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45" name="Line 21">
            <a:extLst>
              <a:ext uri="{FF2B5EF4-FFF2-40B4-BE49-F238E27FC236}">
                <a16:creationId xmlns:a16="http://schemas.microsoft.com/office/drawing/2014/main" id="{EFBC7E97-8B8B-4C1A-A53D-B9DB69688D7A}"/>
              </a:ext>
            </a:extLst>
          </p:cNvPr>
          <p:cNvSpPr>
            <a:spLocks noChangeShapeType="1"/>
          </p:cNvSpPr>
          <p:nvPr/>
        </p:nvSpPr>
        <p:spPr bwMode="auto">
          <a:xfrm flipV="1">
            <a:off x="84137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6077200-27F3-4D59-B6BF-2D2CA8A69DC3}"/>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59395" name="Rectangle 3">
            <a:extLst>
              <a:ext uri="{FF2B5EF4-FFF2-40B4-BE49-F238E27FC236}">
                <a16:creationId xmlns:a16="http://schemas.microsoft.com/office/drawing/2014/main" id="{CA077769-BE2C-44E8-BB77-2C04AC94BE98}"/>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a:t>
            </a:r>
            <a:r>
              <a:rPr lang="en-US" altLang="zh-CN" sz="2000" b="1">
                <a:solidFill>
                  <a:srgbClr val="FC0128"/>
                </a:solidFill>
                <a:effectLst>
                  <a:outerShdw blurRad="38100" dist="38100" dir="2700000" algn="tl">
                    <a:srgbClr val="C0C0C0"/>
                  </a:outerShdw>
                </a:effectLst>
                <a:latin typeface="Courier New" pitchFamily="49" charset="0"/>
              </a:rPr>
              <a:t>rwxr-xr-x</a:t>
            </a:r>
            <a:r>
              <a:rPr lang="en-US" altLang="zh-CN" sz="2000" b="1">
                <a:effectLst>
                  <a:outerShdw blurRad="38100" dist="38100" dir="2700000" algn="tl">
                    <a:srgbClr val="C0C0C0"/>
                  </a:outerShdw>
                </a:effectLst>
                <a:latin typeface="Courier New" pitchFamily="49" charset="0"/>
              </a:rPr>
              <a:t> 180 root     wheel  512  Oct 1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a:t>
            </a:r>
            <a:r>
              <a:rPr lang="en-US" altLang="zh-CN" sz="2000" b="1">
                <a:solidFill>
                  <a:srgbClr val="FC0128"/>
                </a:solidFill>
                <a:effectLst>
                  <a:outerShdw blurRad="38100" dist="38100" dir="2700000" algn="tl">
                    <a:srgbClr val="C0C0C0"/>
                  </a:outerShdw>
                </a:effectLst>
                <a:latin typeface="Courier New" pitchFamily="49" charset="0"/>
              </a:rPr>
              <a:t>rw-r--r--</a:t>
            </a:r>
            <a:r>
              <a:rPr lang="en-US" altLang="zh-CN" sz="2000" b="1">
                <a:effectLst>
                  <a:outerShdw blurRad="38100" dist="38100" dir="2700000" algn="tl">
                    <a:srgbClr val="C0C0C0"/>
                  </a:outerShdw>
                </a:effectLst>
                <a:latin typeface="Courier New" pitchFamily="49" charset="0"/>
              </a:rPr>
              <a:t>   1 vanhoose msu   1314  Oct 3  file</a:t>
            </a:r>
          </a:p>
          <a:p>
            <a:pPr marL="342900" indent="-342900">
              <a:spcBef>
                <a:spcPct val="20000"/>
              </a:spcBef>
              <a:defRPr/>
            </a:pPr>
            <a:endParaRPr lang="en-US" altLang="zh-CN" sz="20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permission settings</a:t>
            </a:r>
            <a:r>
              <a:rPr lang="en-US" altLang="zh-CN" sz="3200">
                <a:effectLst>
                  <a:outerShdw blurRad="38100" dist="38100" dir="2700000" algn="tl">
                    <a:srgbClr val="C0C0C0"/>
                  </a:outerShdw>
                </a:effectLst>
              </a:rPr>
              <a:t> show who can access the file/directory and in what ways.</a:t>
            </a:r>
          </a:p>
        </p:txBody>
      </p:sp>
      <p:sp>
        <p:nvSpPr>
          <p:cNvPr id="79876" name="Rectangle 4">
            <a:extLst>
              <a:ext uri="{FF2B5EF4-FFF2-40B4-BE49-F238E27FC236}">
                <a16:creationId xmlns:a16="http://schemas.microsoft.com/office/drawing/2014/main" id="{BE8CD895-56F2-414A-9F95-BEAB7D6D1473}"/>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79877" name="Rectangle 5">
            <a:extLst>
              <a:ext uri="{FF2B5EF4-FFF2-40B4-BE49-F238E27FC236}">
                <a16:creationId xmlns:a16="http://schemas.microsoft.com/office/drawing/2014/main" id="{2D04A87C-3C81-4505-807A-468FF44FCD02}"/>
              </a:ext>
            </a:extLst>
          </p:cNvPr>
          <p:cNvSpPr>
            <a:spLocks noChangeArrowheads="1"/>
          </p:cNvSpPr>
          <p:nvPr/>
        </p:nvSpPr>
        <p:spPr bwMode="auto">
          <a:xfrm>
            <a:off x="1858963" y="3621088"/>
            <a:ext cx="1755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PERMISSIONS</a:t>
            </a:r>
          </a:p>
        </p:txBody>
      </p:sp>
      <p:sp>
        <p:nvSpPr>
          <p:cNvPr id="79878" name="Rectangle 6">
            <a:extLst>
              <a:ext uri="{FF2B5EF4-FFF2-40B4-BE49-F238E27FC236}">
                <a16:creationId xmlns:a16="http://schemas.microsoft.com/office/drawing/2014/main" id="{F8A95A6E-7C9A-4771-9C3E-4CCD89F2EEF1}"/>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79879" name="Rectangle 7">
            <a:extLst>
              <a:ext uri="{FF2B5EF4-FFF2-40B4-BE49-F238E27FC236}">
                <a16:creationId xmlns:a16="http://schemas.microsoft.com/office/drawing/2014/main" id="{AFE4D14F-F7DA-4E4E-A920-B66DCD866ED1}"/>
              </a:ext>
            </a:extLst>
          </p:cNvPr>
          <p:cNvSpPr>
            <a:spLocks noChangeArrowheads="1"/>
          </p:cNvSpPr>
          <p:nvPr/>
        </p:nvSpPr>
        <p:spPr bwMode="auto">
          <a:xfrm>
            <a:off x="1855788" y="1806575"/>
            <a:ext cx="22050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79880" name="Rectangle 8">
            <a:extLst>
              <a:ext uri="{FF2B5EF4-FFF2-40B4-BE49-F238E27FC236}">
                <a16:creationId xmlns:a16="http://schemas.microsoft.com/office/drawing/2014/main" id="{EF86C399-61DC-4712-9452-C673C8FE2BAE}"/>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79881" name="Rectangle 9">
            <a:extLst>
              <a:ext uri="{FF2B5EF4-FFF2-40B4-BE49-F238E27FC236}">
                <a16:creationId xmlns:a16="http://schemas.microsoft.com/office/drawing/2014/main" id="{E81C2C1B-FC9D-4B3F-AD94-BD31D0816D23}"/>
              </a:ext>
            </a:extLst>
          </p:cNvPr>
          <p:cNvSpPr>
            <a:spLocks noChangeArrowheads="1"/>
          </p:cNvSpPr>
          <p:nvPr/>
        </p:nvSpPr>
        <p:spPr bwMode="auto">
          <a:xfrm>
            <a:off x="5213350"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79882" name="Arc 10">
            <a:extLst>
              <a:ext uri="{FF2B5EF4-FFF2-40B4-BE49-F238E27FC236}">
                <a16:creationId xmlns:a16="http://schemas.microsoft.com/office/drawing/2014/main" id="{8D246695-E11B-492A-871E-C63D7B401102}"/>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3" name="Line 11">
            <a:extLst>
              <a:ext uri="{FF2B5EF4-FFF2-40B4-BE49-F238E27FC236}">
                <a16:creationId xmlns:a16="http://schemas.microsoft.com/office/drawing/2014/main" id="{3D2B7C1C-3A7C-4874-B299-53973978425A}"/>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84" name="Line 12">
            <a:extLst>
              <a:ext uri="{FF2B5EF4-FFF2-40B4-BE49-F238E27FC236}">
                <a16:creationId xmlns:a16="http://schemas.microsoft.com/office/drawing/2014/main" id="{5DA2F1BC-8621-4448-A129-849F4B9F8085}"/>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85" name="Arc 13">
            <a:extLst>
              <a:ext uri="{FF2B5EF4-FFF2-40B4-BE49-F238E27FC236}">
                <a16:creationId xmlns:a16="http://schemas.microsoft.com/office/drawing/2014/main" id="{9901AB1C-5294-43FE-B254-6DDC5A59D43E}"/>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6" name="Arc 14">
            <a:extLst>
              <a:ext uri="{FF2B5EF4-FFF2-40B4-BE49-F238E27FC236}">
                <a16:creationId xmlns:a16="http://schemas.microsoft.com/office/drawing/2014/main" id="{2971E83D-5A2C-47FF-8600-BDB927F01D68}"/>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7" name="Line 15">
            <a:extLst>
              <a:ext uri="{FF2B5EF4-FFF2-40B4-BE49-F238E27FC236}">
                <a16:creationId xmlns:a16="http://schemas.microsoft.com/office/drawing/2014/main" id="{A0B33002-62BE-48F4-94F3-934A43A0B0CD}"/>
              </a:ext>
            </a:extLst>
          </p:cNvPr>
          <p:cNvSpPr>
            <a:spLocks noChangeShapeType="1"/>
          </p:cNvSpPr>
          <p:nvPr/>
        </p:nvSpPr>
        <p:spPr bwMode="auto">
          <a:xfrm>
            <a:off x="57118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88" name="Rectangle 16">
            <a:extLst>
              <a:ext uri="{FF2B5EF4-FFF2-40B4-BE49-F238E27FC236}">
                <a16:creationId xmlns:a16="http://schemas.microsoft.com/office/drawing/2014/main" id="{5EA31DA8-F080-4B2E-A255-8A5F6C32EAEE}"/>
              </a:ext>
            </a:extLst>
          </p:cNvPr>
          <p:cNvSpPr>
            <a:spLocks noChangeArrowheads="1"/>
          </p:cNvSpPr>
          <p:nvPr/>
        </p:nvSpPr>
        <p:spPr bwMode="auto">
          <a:xfrm>
            <a:off x="68754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79889" name="Rectangle 17">
            <a:extLst>
              <a:ext uri="{FF2B5EF4-FFF2-40B4-BE49-F238E27FC236}">
                <a16:creationId xmlns:a16="http://schemas.microsoft.com/office/drawing/2014/main" id="{CAD883DE-16D7-43EA-A08B-A474FD521D74}"/>
              </a:ext>
            </a:extLst>
          </p:cNvPr>
          <p:cNvSpPr>
            <a:spLocks noChangeArrowheads="1"/>
          </p:cNvSpPr>
          <p:nvPr/>
        </p:nvSpPr>
        <p:spPr bwMode="auto">
          <a:xfrm>
            <a:off x="61182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79890" name="Rectangle 18">
            <a:extLst>
              <a:ext uri="{FF2B5EF4-FFF2-40B4-BE49-F238E27FC236}">
                <a16:creationId xmlns:a16="http://schemas.microsoft.com/office/drawing/2014/main" id="{4425F179-BE08-474D-9B7A-A1660D6F3A21}"/>
              </a:ext>
            </a:extLst>
          </p:cNvPr>
          <p:cNvSpPr>
            <a:spLocks noChangeArrowheads="1"/>
          </p:cNvSpPr>
          <p:nvPr/>
        </p:nvSpPr>
        <p:spPr bwMode="auto">
          <a:xfrm>
            <a:off x="78946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79891" name="Arc 19">
            <a:extLst>
              <a:ext uri="{FF2B5EF4-FFF2-40B4-BE49-F238E27FC236}">
                <a16:creationId xmlns:a16="http://schemas.microsoft.com/office/drawing/2014/main" id="{49C09EF4-BCE9-4922-AC4E-D3B2C7E9326B}"/>
              </a:ext>
            </a:extLst>
          </p:cNvPr>
          <p:cNvSpPr>
            <a:spLocks/>
          </p:cNvSpPr>
          <p:nvPr/>
        </p:nvSpPr>
        <p:spPr bwMode="auto">
          <a:xfrm>
            <a:off x="70834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92" name="Arc 20">
            <a:extLst>
              <a:ext uri="{FF2B5EF4-FFF2-40B4-BE49-F238E27FC236}">
                <a16:creationId xmlns:a16="http://schemas.microsoft.com/office/drawing/2014/main" id="{AB2A8F20-341E-4EF3-8CDD-F7D8FC2CD6F4}"/>
              </a:ext>
            </a:extLst>
          </p:cNvPr>
          <p:cNvSpPr>
            <a:spLocks/>
          </p:cNvSpPr>
          <p:nvPr/>
        </p:nvSpPr>
        <p:spPr bwMode="auto">
          <a:xfrm>
            <a:off x="66897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93" name="Line 21">
            <a:extLst>
              <a:ext uri="{FF2B5EF4-FFF2-40B4-BE49-F238E27FC236}">
                <a16:creationId xmlns:a16="http://schemas.microsoft.com/office/drawing/2014/main" id="{3C831E81-F4AA-4D48-8A61-AEAB91FA3305}"/>
              </a:ext>
            </a:extLst>
          </p:cNvPr>
          <p:cNvSpPr>
            <a:spLocks noChangeShapeType="1"/>
          </p:cNvSpPr>
          <p:nvPr/>
        </p:nvSpPr>
        <p:spPr bwMode="auto">
          <a:xfrm flipV="1">
            <a:off x="83375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93D1445-DDC4-4F2E-A132-4BD2D6FE7BD2}"/>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61443" name="Rectangle 3">
            <a:extLst>
              <a:ext uri="{FF2B5EF4-FFF2-40B4-BE49-F238E27FC236}">
                <a16:creationId xmlns:a16="http://schemas.microsoft.com/office/drawing/2014/main" id="{CDF5C2C8-18B0-4238-9866-4201BD5BF1BD}"/>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drwxr-xr-x </a:t>
            </a:r>
            <a:r>
              <a:rPr lang="en-US" altLang="zh-CN" sz="2000" b="1">
                <a:solidFill>
                  <a:srgbClr val="FC0128"/>
                </a:solidFill>
                <a:effectLst>
                  <a:outerShdw blurRad="38100" dist="38100" dir="2700000" algn="tl">
                    <a:srgbClr val="C0C0C0"/>
                  </a:outerShdw>
                </a:effectLst>
                <a:latin typeface="Courier New" pitchFamily="49" charset="0"/>
              </a:rPr>
              <a:t>180</a:t>
            </a:r>
            <a:r>
              <a:rPr lang="en-US" altLang="zh-CN" sz="2000" b="1">
                <a:effectLst>
                  <a:outerShdw blurRad="38100" dist="38100" dir="2700000" algn="tl">
                    <a:srgbClr val="C0C0C0"/>
                  </a:outerShdw>
                </a:effectLst>
                <a:latin typeface="Courier New" pitchFamily="49" charset="0"/>
              </a:rPr>
              <a:t> root     wheel  512  Oct 1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2 -rw-r--r--  </a:t>
            </a:r>
            <a:r>
              <a:rPr lang="en-US" altLang="zh-CN" sz="2000" b="1">
                <a:solidFill>
                  <a:srgbClr val="FC0128"/>
                </a:solidFill>
                <a:effectLst>
                  <a:outerShdw blurRad="38100" dist="38100" dir="2700000" algn="tl">
                    <a:srgbClr val="C0C0C0"/>
                  </a:outerShdw>
                </a:effectLst>
                <a:latin typeface="Courier New" pitchFamily="49" charset="0"/>
              </a:rPr>
              <a:t> 1</a:t>
            </a:r>
            <a:r>
              <a:rPr lang="en-US" altLang="zh-CN" sz="2000" b="1">
                <a:effectLst>
                  <a:outerShdw blurRad="38100" dist="38100" dir="2700000" algn="tl">
                    <a:srgbClr val="C0C0C0"/>
                  </a:outerShdw>
                </a:effectLst>
                <a:latin typeface="Courier New" pitchFamily="49" charset="0"/>
              </a:rPr>
              <a:t> vanhoose msu   1314  Oct 3  file</a:t>
            </a:r>
          </a:p>
          <a:p>
            <a:pPr marL="342900" indent="-342900">
              <a:spcBef>
                <a:spcPct val="20000"/>
              </a:spcBef>
              <a:defRPr/>
            </a:pPr>
            <a:endParaRPr lang="en-US" altLang="zh-CN" sz="20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number of links</a:t>
            </a:r>
            <a:r>
              <a:rPr lang="en-US" altLang="zh-CN" sz="3200">
                <a:effectLst>
                  <a:outerShdw blurRad="38100" dist="38100" dir="2700000" algn="tl">
                    <a:srgbClr val="C0C0C0"/>
                  </a:outerShdw>
                </a:effectLst>
              </a:rPr>
              <a:t> entry shows how many links exist in that particular directory or file. </a:t>
            </a:r>
          </a:p>
        </p:txBody>
      </p:sp>
      <p:sp>
        <p:nvSpPr>
          <p:cNvPr id="81924" name="Rectangle 4">
            <a:extLst>
              <a:ext uri="{FF2B5EF4-FFF2-40B4-BE49-F238E27FC236}">
                <a16:creationId xmlns:a16="http://schemas.microsoft.com/office/drawing/2014/main" id="{0DFDA871-73CB-4240-B77E-B1A136B87B6C}"/>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81925" name="Rectangle 5">
            <a:extLst>
              <a:ext uri="{FF2B5EF4-FFF2-40B4-BE49-F238E27FC236}">
                <a16:creationId xmlns:a16="http://schemas.microsoft.com/office/drawing/2014/main" id="{D6CA63AA-C455-4E63-BFD5-E9EACF7AB73B}"/>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81926" name="Rectangle 6">
            <a:extLst>
              <a:ext uri="{FF2B5EF4-FFF2-40B4-BE49-F238E27FC236}">
                <a16:creationId xmlns:a16="http://schemas.microsoft.com/office/drawing/2014/main" id="{F678BD4F-F651-43F3-94DF-DBFC199AC917}"/>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81927" name="Rectangle 7">
            <a:extLst>
              <a:ext uri="{FF2B5EF4-FFF2-40B4-BE49-F238E27FC236}">
                <a16:creationId xmlns:a16="http://schemas.microsoft.com/office/drawing/2014/main" id="{5E7A4A28-ED09-48DF-A7F9-B9192186ACB4}"/>
              </a:ext>
            </a:extLst>
          </p:cNvPr>
          <p:cNvSpPr>
            <a:spLocks noChangeArrowheads="1"/>
          </p:cNvSpPr>
          <p:nvPr/>
        </p:nvSpPr>
        <p:spPr bwMode="auto">
          <a:xfrm>
            <a:off x="1833563" y="1806575"/>
            <a:ext cx="21336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b="1">
                <a:solidFill>
                  <a:srgbClr val="FC0128"/>
                </a:solidFill>
              </a:rPr>
              <a:t># LINKS</a:t>
            </a:r>
          </a:p>
        </p:txBody>
      </p:sp>
      <p:sp>
        <p:nvSpPr>
          <p:cNvPr id="81928" name="Rectangle 8">
            <a:extLst>
              <a:ext uri="{FF2B5EF4-FFF2-40B4-BE49-F238E27FC236}">
                <a16:creationId xmlns:a16="http://schemas.microsoft.com/office/drawing/2014/main" id="{A6371920-4269-46CB-ABE0-24FEDD14518F}"/>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81929" name="Rectangle 9">
            <a:extLst>
              <a:ext uri="{FF2B5EF4-FFF2-40B4-BE49-F238E27FC236}">
                <a16:creationId xmlns:a16="http://schemas.microsoft.com/office/drawing/2014/main" id="{CF5442B6-E562-4BE7-9DB0-35824C87A3BC}"/>
              </a:ext>
            </a:extLst>
          </p:cNvPr>
          <p:cNvSpPr>
            <a:spLocks noChangeArrowheads="1"/>
          </p:cNvSpPr>
          <p:nvPr/>
        </p:nvSpPr>
        <p:spPr bwMode="auto">
          <a:xfrm>
            <a:off x="5213350"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81930" name="Arc 10">
            <a:extLst>
              <a:ext uri="{FF2B5EF4-FFF2-40B4-BE49-F238E27FC236}">
                <a16:creationId xmlns:a16="http://schemas.microsoft.com/office/drawing/2014/main" id="{19C4B513-D890-4D70-B1C4-C524356BC0E1}"/>
              </a:ext>
            </a:extLst>
          </p:cNvPr>
          <p:cNvSpPr>
            <a:spLocks/>
          </p:cNvSpPr>
          <p:nvPr/>
        </p:nvSpPr>
        <p:spPr bwMode="auto">
          <a:xfrm>
            <a:off x="1179513" y="2106613"/>
            <a:ext cx="163512" cy="41751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1" name="Line 11">
            <a:extLst>
              <a:ext uri="{FF2B5EF4-FFF2-40B4-BE49-F238E27FC236}">
                <a16:creationId xmlns:a16="http://schemas.microsoft.com/office/drawing/2014/main" id="{69E89BD9-F21A-49BE-83F4-6CCD24B82A67}"/>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2" name="Line 12">
            <a:extLst>
              <a:ext uri="{FF2B5EF4-FFF2-40B4-BE49-F238E27FC236}">
                <a16:creationId xmlns:a16="http://schemas.microsoft.com/office/drawing/2014/main" id="{62D8882C-A9CA-4A90-94ED-4238EF3F6FDD}"/>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3" name="Arc 13">
            <a:extLst>
              <a:ext uri="{FF2B5EF4-FFF2-40B4-BE49-F238E27FC236}">
                <a16:creationId xmlns:a16="http://schemas.microsoft.com/office/drawing/2014/main" id="{E6B83827-98B4-459D-AEC3-3B5763164DD1}"/>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4" name="Arc 14">
            <a:extLst>
              <a:ext uri="{FF2B5EF4-FFF2-40B4-BE49-F238E27FC236}">
                <a16:creationId xmlns:a16="http://schemas.microsoft.com/office/drawing/2014/main" id="{DA5EB17F-D5D2-4D34-A4C5-8BE3299B1490}"/>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5" name="Line 15">
            <a:extLst>
              <a:ext uri="{FF2B5EF4-FFF2-40B4-BE49-F238E27FC236}">
                <a16:creationId xmlns:a16="http://schemas.microsoft.com/office/drawing/2014/main" id="{6C02D077-0761-473E-BB9B-1CC6BB805742}"/>
              </a:ext>
            </a:extLst>
          </p:cNvPr>
          <p:cNvSpPr>
            <a:spLocks noChangeShapeType="1"/>
          </p:cNvSpPr>
          <p:nvPr/>
        </p:nvSpPr>
        <p:spPr bwMode="auto">
          <a:xfrm>
            <a:off x="57118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6" name="Rectangle 16">
            <a:extLst>
              <a:ext uri="{FF2B5EF4-FFF2-40B4-BE49-F238E27FC236}">
                <a16:creationId xmlns:a16="http://schemas.microsoft.com/office/drawing/2014/main" id="{D792666C-7DC5-4AE1-BA6A-F74CC2B1BE12}"/>
              </a:ext>
            </a:extLst>
          </p:cNvPr>
          <p:cNvSpPr>
            <a:spLocks noChangeArrowheads="1"/>
          </p:cNvSpPr>
          <p:nvPr/>
        </p:nvSpPr>
        <p:spPr bwMode="auto">
          <a:xfrm>
            <a:off x="68754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81937" name="Rectangle 17">
            <a:extLst>
              <a:ext uri="{FF2B5EF4-FFF2-40B4-BE49-F238E27FC236}">
                <a16:creationId xmlns:a16="http://schemas.microsoft.com/office/drawing/2014/main" id="{3811A207-4B81-425A-A636-934FFD8FDE8F}"/>
              </a:ext>
            </a:extLst>
          </p:cNvPr>
          <p:cNvSpPr>
            <a:spLocks noChangeArrowheads="1"/>
          </p:cNvSpPr>
          <p:nvPr/>
        </p:nvSpPr>
        <p:spPr bwMode="auto">
          <a:xfrm>
            <a:off x="61182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81938" name="Rectangle 18">
            <a:extLst>
              <a:ext uri="{FF2B5EF4-FFF2-40B4-BE49-F238E27FC236}">
                <a16:creationId xmlns:a16="http://schemas.microsoft.com/office/drawing/2014/main" id="{4AAD097A-B23E-4D34-9FD4-A5FCF4422C1E}"/>
              </a:ext>
            </a:extLst>
          </p:cNvPr>
          <p:cNvSpPr>
            <a:spLocks noChangeArrowheads="1"/>
          </p:cNvSpPr>
          <p:nvPr/>
        </p:nvSpPr>
        <p:spPr bwMode="auto">
          <a:xfrm>
            <a:off x="78946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81939" name="Arc 19">
            <a:extLst>
              <a:ext uri="{FF2B5EF4-FFF2-40B4-BE49-F238E27FC236}">
                <a16:creationId xmlns:a16="http://schemas.microsoft.com/office/drawing/2014/main" id="{2C85C2C5-A436-4E26-89C4-87031814BE02}"/>
              </a:ext>
            </a:extLst>
          </p:cNvPr>
          <p:cNvSpPr>
            <a:spLocks/>
          </p:cNvSpPr>
          <p:nvPr/>
        </p:nvSpPr>
        <p:spPr bwMode="auto">
          <a:xfrm>
            <a:off x="70834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40" name="Arc 20">
            <a:extLst>
              <a:ext uri="{FF2B5EF4-FFF2-40B4-BE49-F238E27FC236}">
                <a16:creationId xmlns:a16="http://schemas.microsoft.com/office/drawing/2014/main" id="{2F247B11-8963-459A-8EFA-CECD9580DCFB}"/>
              </a:ext>
            </a:extLst>
          </p:cNvPr>
          <p:cNvSpPr>
            <a:spLocks/>
          </p:cNvSpPr>
          <p:nvPr/>
        </p:nvSpPr>
        <p:spPr bwMode="auto">
          <a:xfrm>
            <a:off x="66897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41" name="Line 21">
            <a:extLst>
              <a:ext uri="{FF2B5EF4-FFF2-40B4-BE49-F238E27FC236}">
                <a16:creationId xmlns:a16="http://schemas.microsoft.com/office/drawing/2014/main" id="{788CF4A6-0A76-460A-8250-4A6C8B2C5740}"/>
              </a:ext>
            </a:extLst>
          </p:cNvPr>
          <p:cNvSpPr>
            <a:spLocks noChangeShapeType="1"/>
          </p:cNvSpPr>
          <p:nvPr/>
        </p:nvSpPr>
        <p:spPr bwMode="auto">
          <a:xfrm flipV="1">
            <a:off x="83375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A48F9C6F-5875-49CE-9347-BCFA5ACAA13A}"/>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63491" name="Rectangle 3">
            <a:extLst>
              <a:ext uri="{FF2B5EF4-FFF2-40B4-BE49-F238E27FC236}">
                <a16:creationId xmlns:a16="http://schemas.microsoft.com/office/drawing/2014/main" id="{7F8E749F-6E8B-4C3A-A04B-670BEC5FA1DF}"/>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drwxr-xr-x 180 </a:t>
            </a:r>
            <a:r>
              <a:rPr lang="en-US" altLang="zh-CN" sz="2000" b="1">
                <a:solidFill>
                  <a:srgbClr val="FC0128"/>
                </a:solidFill>
                <a:effectLst>
                  <a:outerShdw blurRad="38100" dist="38100" dir="2700000" algn="tl">
                    <a:srgbClr val="C0C0C0"/>
                  </a:outerShdw>
                </a:effectLst>
                <a:latin typeface="Courier New" pitchFamily="49" charset="0"/>
              </a:rPr>
              <a:t>root</a:t>
            </a:r>
            <a:r>
              <a:rPr lang="en-US" altLang="zh-CN" sz="2000" b="1">
                <a:effectLst>
                  <a:outerShdw blurRad="38100" dist="38100" dir="2700000" algn="tl">
                    <a:srgbClr val="C0C0C0"/>
                  </a:outerShdw>
                </a:effectLst>
                <a:latin typeface="Courier New" pitchFamily="49" charset="0"/>
              </a:rPr>
              <a:t>     wheel  512  Oct 1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2 -rw-r--r--   1 </a:t>
            </a:r>
            <a:r>
              <a:rPr lang="en-US" altLang="zh-CN" sz="2000" b="1">
                <a:solidFill>
                  <a:srgbClr val="FC0128"/>
                </a:solidFill>
                <a:effectLst>
                  <a:outerShdw blurRad="38100" dist="38100" dir="2700000" algn="tl">
                    <a:srgbClr val="C0C0C0"/>
                  </a:outerShdw>
                </a:effectLst>
                <a:latin typeface="Courier New" pitchFamily="49" charset="0"/>
              </a:rPr>
              <a:t>vanhoose</a:t>
            </a:r>
            <a:r>
              <a:rPr lang="en-US" altLang="zh-CN" sz="2000" b="1">
                <a:effectLst>
                  <a:outerShdw blurRad="38100" dist="38100" dir="2700000" algn="tl">
                    <a:srgbClr val="C0C0C0"/>
                  </a:outerShdw>
                </a:effectLst>
                <a:latin typeface="Courier New" pitchFamily="49" charset="0"/>
              </a:rPr>
              <a:t> msu   1314  Oct 3  file</a:t>
            </a: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owner</a:t>
            </a:r>
            <a:r>
              <a:rPr lang="en-US" altLang="zh-CN" sz="3200">
                <a:effectLst>
                  <a:outerShdw blurRad="38100" dist="38100" dir="2700000" algn="tl">
                    <a:srgbClr val="C0C0C0"/>
                  </a:outerShdw>
                </a:effectLst>
              </a:rPr>
              <a:t> is usually the user that created the file/directory. He/she can control the permissions for that file/directory.</a:t>
            </a:r>
          </a:p>
        </p:txBody>
      </p:sp>
      <p:sp>
        <p:nvSpPr>
          <p:cNvPr id="83972" name="Rectangle 4">
            <a:extLst>
              <a:ext uri="{FF2B5EF4-FFF2-40B4-BE49-F238E27FC236}">
                <a16:creationId xmlns:a16="http://schemas.microsoft.com/office/drawing/2014/main" id="{4CDA7474-F892-4CB9-B34C-35805FC74648}"/>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83973" name="Rectangle 5">
            <a:extLst>
              <a:ext uri="{FF2B5EF4-FFF2-40B4-BE49-F238E27FC236}">
                <a16:creationId xmlns:a16="http://schemas.microsoft.com/office/drawing/2014/main" id="{AE96501F-64A4-4BF4-BAB4-89F65D5EC09B}"/>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83974" name="Rectangle 6">
            <a:extLst>
              <a:ext uri="{FF2B5EF4-FFF2-40B4-BE49-F238E27FC236}">
                <a16:creationId xmlns:a16="http://schemas.microsoft.com/office/drawing/2014/main" id="{BCEA41A0-88B4-48E7-8B77-BF7BB388D92A}"/>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83975" name="Rectangle 7">
            <a:extLst>
              <a:ext uri="{FF2B5EF4-FFF2-40B4-BE49-F238E27FC236}">
                <a16:creationId xmlns:a16="http://schemas.microsoft.com/office/drawing/2014/main" id="{BBBDF80E-E79D-47C3-8ADD-33D4E3FC810B}"/>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83976" name="Rectangle 8">
            <a:extLst>
              <a:ext uri="{FF2B5EF4-FFF2-40B4-BE49-F238E27FC236}">
                <a16:creationId xmlns:a16="http://schemas.microsoft.com/office/drawing/2014/main" id="{45FB2795-BF40-4103-A3FE-13ACCA86BE1D}"/>
              </a:ext>
            </a:extLst>
          </p:cNvPr>
          <p:cNvSpPr>
            <a:spLocks noChangeArrowheads="1"/>
          </p:cNvSpPr>
          <p:nvPr/>
        </p:nvSpPr>
        <p:spPr bwMode="auto">
          <a:xfrm>
            <a:off x="4292600" y="4132263"/>
            <a:ext cx="1069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OWNER</a:t>
            </a:r>
          </a:p>
        </p:txBody>
      </p:sp>
      <p:sp>
        <p:nvSpPr>
          <p:cNvPr id="83977" name="Rectangle 9">
            <a:extLst>
              <a:ext uri="{FF2B5EF4-FFF2-40B4-BE49-F238E27FC236}">
                <a16:creationId xmlns:a16="http://schemas.microsoft.com/office/drawing/2014/main" id="{2C88FCFC-B466-48F7-BFF1-F2E51322DA21}"/>
              </a:ext>
            </a:extLst>
          </p:cNvPr>
          <p:cNvSpPr>
            <a:spLocks noChangeArrowheads="1"/>
          </p:cNvSpPr>
          <p:nvPr/>
        </p:nvSpPr>
        <p:spPr bwMode="auto">
          <a:xfrm>
            <a:off x="5213350"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83978" name="Arc 10">
            <a:extLst>
              <a:ext uri="{FF2B5EF4-FFF2-40B4-BE49-F238E27FC236}">
                <a16:creationId xmlns:a16="http://schemas.microsoft.com/office/drawing/2014/main" id="{4198A1D4-5617-4E63-9735-58812B3F9FF8}"/>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79" name="Line 11">
            <a:extLst>
              <a:ext uri="{FF2B5EF4-FFF2-40B4-BE49-F238E27FC236}">
                <a16:creationId xmlns:a16="http://schemas.microsoft.com/office/drawing/2014/main" id="{78E401E4-06C9-43E5-A0C4-EB102252A13D}"/>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80" name="Line 12">
            <a:extLst>
              <a:ext uri="{FF2B5EF4-FFF2-40B4-BE49-F238E27FC236}">
                <a16:creationId xmlns:a16="http://schemas.microsoft.com/office/drawing/2014/main" id="{82AFF864-D0F2-41E4-8CE1-0671AB480ABD}"/>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81" name="Arc 13">
            <a:extLst>
              <a:ext uri="{FF2B5EF4-FFF2-40B4-BE49-F238E27FC236}">
                <a16:creationId xmlns:a16="http://schemas.microsoft.com/office/drawing/2014/main" id="{1EAC65E8-E29E-49E0-A0F1-30945A7EC227}"/>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82" name="Arc 14">
            <a:extLst>
              <a:ext uri="{FF2B5EF4-FFF2-40B4-BE49-F238E27FC236}">
                <a16:creationId xmlns:a16="http://schemas.microsoft.com/office/drawing/2014/main" id="{B21A7EC9-62EF-4DAF-BB89-2D569DFD0B35}"/>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83" name="Line 15">
            <a:extLst>
              <a:ext uri="{FF2B5EF4-FFF2-40B4-BE49-F238E27FC236}">
                <a16:creationId xmlns:a16="http://schemas.microsoft.com/office/drawing/2014/main" id="{710B50BC-40EB-4B9A-BD12-0A47F49D2C49}"/>
              </a:ext>
            </a:extLst>
          </p:cNvPr>
          <p:cNvSpPr>
            <a:spLocks noChangeShapeType="1"/>
          </p:cNvSpPr>
          <p:nvPr/>
        </p:nvSpPr>
        <p:spPr bwMode="auto">
          <a:xfrm>
            <a:off x="57118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84" name="Rectangle 16">
            <a:extLst>
              <a:ext uri="{FF2B5EF4-FFF2-40B4-BE49-F238E27FC236}">
                <a16:creationId xmlns:a16="http://schemas.microsoft.com/office/drawing/2014/main" id="{A88A5ACA-26E9-4221-A306-FB4E99FB81B2}"/>
              </a:ext>
            </a:extLst>
          </p:cNvPr>
          <p:cNvSpPr>
            <a:spLocks noChangeArrowheads="1"/>
          </p:cNvSpPr>
          <p:nvPr/>
        </p:nvSpPr>
        <p:spPr bwMode="auto">
          <a:xfrm>
            <a:off x="68754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83985" name="Rectangle 17">
            <a:extLst>
              <a:ext uri="{FF2B5EF4-FFF2-40B4-BE49-F238E27FC236}">
                <a16:creationId xmlns:a16="http://schemas.microsoft.com/office/drawing/2014/main" id="{7E1C92F6-0950-4F0E-8331-A882EE9F908B}"/>
              </a:ext>
            </a:extLst>
          </p:cNvPr>
          <p:cNvSpPr>
            <a:spLocks noChangeArrowheads="1"/>
          </p:cNvSpPr>
          <p:nvPr/>
        </p:nvSpPr>
        <p:spPr bwMode="auto">
          <a:xfrm>
            <a:off x="61182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83986" name="Rectangle 18">
            <a:extLst>
              <a:ext uri="{FF2B5EF4-FFF2-40B4-BE49-F238E27FC236}">
                <a16:creationId xmlns:a16="http://schemas.microsoft.com/office/drawing/2014/main" id="{6E015EEC-EA69-4990-863A-F96A7E8E1AA2}"/>
              </a:ext>
            </a:extLst>
          </p:cNvPr>
          <p:cNvSpPr>
            <a:spLocks noChangeArrowheads="1"/>
          </p:cNvSpPr>
          <p:nvPr/>
        </p:nvSpPr>
        <p:spPr bwMode="auto">
          <a:xfrm>
            <a:off x="78946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83987" name="Arc 19">
            <a:extLst>
              <a:ext uri="{FF2B5EF4-FFF2-40B4-BE49-F238E27FC236}">
                <a16:creationId xmlns:a16="http://schemas.microsoft.com/office/drawing/2014/main" id="{54B731AF-AC22-46BF-B911-03528EC11DBD}"/>
              </a:ext>
            </a:extLst>
          </p:cNvPr>
          <p:cNvSpPr>
            <a:spLocks/>
          </p:cNvSpPr>
          <p:nvPr/>
        </p:nvSpPr>
        <p:spPr bwMode="auto">
          <a:xfrm>
            <a:off x="70834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88" name="Arc 20">
            <a:extLst>
              <a:ext uri="{FF2B5EF4-FFF2-40B4-BE49-F238E27FC236}">
                <a16:creationId xmlns:a16="http://schemas.microsoft.com/office/drawing/2014/main" id="{66B28FD0-3C87-4715-99D6-B52E2F611EE2}"/>
              </a:ext>
            </a:extLst>
          </p:cNvPr>
          <p:cNvSpPr>
            <a:spLocks/>
          </p:cNvSpPr>
          <p:nvPr/>
        </p:nvSpPr>
        <p:spPr bwMode="auto">
          <a:xfrm>
            <a:off x="66897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989" name="Line 21">
            <a:extLst>
              <a:ext uri="{FF2B5EF4-FFF2-40B4-BE49-F238E27FC236}">
                <a16:creationId xmlns:a16="http://schemas.microsoft.com/office/drawing/2014/main" id="{F219040F-4D71-4D29-8658-DB00ADBC19D6}"/>
              </a:ext>
            </a:extLst>
          </p:cNvPr>
          <p:cNvSpPr>
            <a:spLocks noChangeShapeType="1"/>
          </p:cNvSpPr>
          <p:nvPr/>
        </p:nvSpPr>
        <p:spPr bwMode="auto">
          <a:xfrm flipV="1">
            <a:off x="83375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711F110-D39A-42DF-90A8-4B4AB1023EC6}"/>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65539" name="Rectangle 3">
            <a:extLst>
              <a:ext uri="{FF2B5EF4-FFF2-40B4-BE49-F238E27FC236}">
                <a16:creationId xmlns:a16="http://schemas.microsoft.com/office/drawing/2014/main" id="{70307B46-6C0F-4C97-8B6F-908413980730}"/>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drwxr-xr-x 180 root     </a:t>
            </a:r>
            <a:r>
              <a:rPr lang="en-US" altLang="zh-CN" sz="2000" b="1">
                <a:solidFill>
                  <a:srgbClr val="FC0128"/>
                </a:solidFill>
                <a:effectLst>
                  <a:outerShdw blurRad="38100" dist="38100" dir="2700000" algn="tl">
                    <a:srgbClr val="C0C0C0"/>
                  </a:outerShdw>
                </a:effectLst>
                <a:latin typeface="Courier New" pitchFamily="49" charset="0"/>
              </a:rPr>
              <a:t>wheel</a:t>
            </a:r>
            <a:r>
              <a:rPr lang="en-US" altLang="zh-CN" sz="2000" b="1">
                <a:effectLst>
                  <a:outerShdw blurRad="38100" dist="38100" dir="2700000" algn="tl">
                    <a:srgbClr val="C0C0C0"/>
                  </a:outerShdw>
                </a:effectLst>
                <a:latin typeface="Courier New" pitchFamily="49" charset="0"/>
              </a:rPr>
              <a:t>  512  Oct 1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2 -rw-r--r--   1 vanhoose </a:t>
            </a:r>
            <a:r>
              <a:rPr lang="en-US" altLang="zh-CN" sz="2000" b="1">
                <a:solidFill>
                  <a:srgbClr val="FC0128"/>
                </a:solidFill>
                <a:effectLst>
                  <a:outerShdw blurRad="38100" dist="38100" dir="2700000" algn="tl">
                    <a:srgbClr val="C0C0C0"/>
                  </a:outerShdw>
                </a:effectLst>
                <a:latin typeface="Courier New" pitchFamily="49" charset="0"/>
              </a:rPr>
              <a:t>msu</a:t>
            </a:r>
            <a:r>
              <a:rPr lang="en-US" altLang="zh-CN" sz="2000" b="1">
                <a:effectLst>
                  <a:outerShdw blurRad="38100" dist="38100" dir="2700000" algn="tl">
                    <a:srgbClr val="C0C0C0"/>
                  </a:outerShdw>
                </a:effectLst>
                <a:latin typeface="Courier New" pitchFamily="49" charset="0"/>
              </a:rPr>
              <a:t>   1314  Oct 3  file</a:t>
            </a: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group</a:t>
            </a:r>
            <a:r>
              <a:rPr lang="en-US" altLang="zh-CN" sz="3200">
                <a:effectLst>
                  <a:outerShdw blurRad="38100" dist="38100" dir="2700000" algn="tl">
                    <a:srgbClr val="C0C0C0"/>
                  </a:outerShdw>
                </a:effectLst>
              </a:rPr>
              <a:t> identifies the people that have priority access to a file/directory, and is usually the owner’s default group.</a:t>
            </a:r>
          </a:p>
        </p:txBody>
      </p:sp>
      <p:sp>
        <p:nvSpPr>
          <p:cNvPr id="86020" name="Rectangle 4">
            <a:extLst>
              <a:ext uri="{FF2B5EF4-FFF2-40B4-BE49-F238E27FC236}">
                <a16:creationId xmlns:a16="http://schemas.microsoft.com/office/drawing/2014/main" id="{4AA3C92D-D69C-4218-8225-D42741591AF9}"/>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86021" name="Rectangle 5">
            <a:extLst>
              <a:ext uri="{FF2B5EF4-FFF2-40B4-BE49-F238E27FC236}">
                <a16:creationId xmlns:a16="http://schemas.microsoft.com/office/drawing/2014/main" id="{50364A4D-C0AA-4232-878A-38BDECCB185D}"/>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86022" name="Rectangle 6">
            <a:extLst>
              <a:ext uri="{FF2B5EF4-FFF2-40B4-BE49-F238E27FC236}">
                <a16:creationId xmlns:a16="http://schemas.microsoft.com/office/drawing/2014/main" id="{C710FDDD-70B7-4936-A49E-FA5381CCE649}"/>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86023" name="Rectangle 7">
            <a:extLst>
              <a:ext uri="{FF2B5EF4-FFF2-40B4-BE49-F238E27FC236}">
                <a16:creationId xmlns:a16="http://schemas.microsoft.com/office/drawing/2014/main" id="{A36767BC-505E-4328-9BE0-D1FBEB89D357}"/>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86024" name="Rectangle 8">
            <a:extLst>
              <a:ext uri="{FF2B5EF4-FFF2-40B4-BE49-F238E27FC236}">
                <a16:creationId xmlns:a16="http://schemas.microsoft.com/office/drawing/2014/main" id="{A3DC470E-1764-4996-BA35-5C16B64E496E}"/>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86025" name="Rectangle 9">
            <a:extLst>
              <a:ext uri="{FF2B5EF4-FFF2-40B4-BE49-F238E27FC236}">
                <a16:creationId xmlns:a16="http://schemas.microsoft.com/office/drawing/2014/main" id="{A0CC641C-A086-4FB6-9C1B-D226F8075BC1}"/>
              </a:ext>
            </a:extLst>
          </p:cNvPr>
          <p:cNvSpPr>
            <a:spLocks noChangeArrowheads="1"/>
          </p:cNvSpPr>
          <p:nvPr/>
        </p:nvSpPr>
        <p:spPr bwMode="auto">
          <a:xfrm>
            <a:off x="5187950" y="1809750"/>
            <a:ext cx="10064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GROUP</a:t>
            </a:r>
          </a:p>
        </p:txBody>
      </p:sp>
      <p:sp>
        <p:nvSpPr>
          <p:cNvPr id="86026" name="Arc 10">
            <a:extLst>
              <a:ext uri="{FF2B5EF4-FFF2-40B4-BE49-F238E27FC236}">
                <a16:creationId xmlns:a16="http://schemas.microsoft.com/office/drawing/2014/main" id="{2E965F36-57FF-4467-AE01-7854D2169E0F}"/>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27" name="Line 11">
            <a:extLst>
              <a:ext uri="{FF2B5EF4-FFF2-40B4-BE49-F238E27FC236}">
                <a16:creationId xmlns:a16="http://schemas.microsoft.com/office/drawing/2014/main" id="{45732E2B-E96A-4146-A88E-E3401F7BC017}"/>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8" name="Line 12">
            <a:extLst>
              <a:ext uri="{FF2B5EF4-FFF2-40B4-BE49-F238E27FC236}">
                <a16:creationId xmlns:a16="http://schemas.microsoft.com/office/drawing/2014/main" id="{99193037-6326-4586-8500-6FC3D77A7D24}"/>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9" name="Arc 13">
            <a:extLst>
              <a:ext uri="{FF2B5EF4-FFF2-40B4-BE49-F238E27FC236}">
                <a16:creationId xmlns:a16="http://schemas.microsoft.com/office/drawing/2014/main" id="{7679E421-28A1-490D-9388-15F8B7D06633}"/>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30" name="Arc 14">
            <a:extLst>
              <a:ext uri="{FF2B5EF4-FFF2-40B4-BE49-F238E27FC236}">
                <a16:creationId xmlns:a16="http://schemas.microsoft.com/office/drawing/2014/main" id="{CC4DDC7F-BF5F-473F-A036-FBEA088FCB2F}"/>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31" name="Line 15">
            <a:extLst>
              <a:ext uri="{FF2B5EF4-FFF2-40B4-BE49-F238E27FC236}">
                <a16:creationId xmlns:a16="http://schemas.microsoft.com/office/drawing/2014/main" id="{C0D2E9A1-EF31-4814-B637-FD9A053881F1}"/>
              </a:ext>
            </a:extLst>
          </p:cNvPr>
          <p:cNvSpPr>
            <a:spLocks noChangeShapeType="1"/>
          </p:cNvSpPr>
          <p:nvPr/>
        </p:nvSpPr>
        <p:spPr bwMode="auto">
          <a:xfrm>
            <a:off x="57118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2" name="Rectangle 16">
            <a:extLst>
              <a:ext uri="{FF2B5EF4-FFF2-40B4-BE49-F238E27FC236}">
                <a16:creationId xmlns:a16="http://schemas.microsoft.com/office/drawing/2014/main" id="{E90A6105-C3C5-4757-A9AC-971F18DACED8}"/>
              </a:ext>
            </a:extLst>
          </p:cNvPr>
          <p:cNvSpPr>
            <a:spLocks noChangeArrowheads="1"/>
          </p:cNvSpPr>
          <p:nvPr/>
        </p:nvSpPr>
        <p:spPr bwMode="auto">
          <a:xfrm>
            <a:off x="68754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86033" name="Rectangle 17">
            <a:extLst>
              <a:ext uri="{FF2B5EF4-FFF2-40B4-BE49-F238E27FC236}">
                <a16:creationId xmlns:a16="http://schemas.microsoft.com/office/drawing/2014/main" id="{B8AA7C95-6508-4B6A-B445-81B5D4A6A4DD}"/>
              </a:ext>
            </a:extLst>
          </p:cNvPr>
          <p:cNvSpPr>
            <a:spLocks noChangeArrowheads="1"/>
          </p:cNvSpPr>
          <p:nvPr/>
        </p:nvSpPr>
        <p:spPr bwMode="auto">
          <a:xfrm>
            <a:off x="61182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86034" name="Rectangle 18">
            <a:extLst>
              <a:ext uri="{FF2B5EF4-FFF2-40B4-BE49-F238E27FC236}">
                <a16:creationId xmlns:a16="http://schemas.microsoft.com/office/drawing/2014/main" id="{DF4838E1-EEC7-4C4A-8BB3-B9A8EFB82012}"/>
              </a:ext>
            </a:extLst>
          </p:cNvPr>
          <p:cNvSpPr>
            <a:spLocks noChangeArrowheads="1"/>
          </p:cNvSpPr>
          <p:nvPr/>
        </p:nvSpPr>
        <p:spPr bwMode="auto">
          <a:xfrm>
            <a:off x="78946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86035" name="Arc 19">
            <a:extLst>
              <a:ext uri="{FF2B5EF4-FFF2-40B4-BE49-F238E27FC236}">
                <a16:creationId xmlns:a16="http://schemas.microsoft.com/office/drawing/2014/main" id="{B2368685-294D-4DB7-AAD1-FA49CD9DF030}"/>
              </a:ext>
            </a:extLst>
          </p:cNvPr>
          <p:cNvSpPr>
            <a:spLocks/>
          </p:cNvSpPr>
          <p:nvPr/>
        </p:nvSpPr>
        <p:spPr bwMode="auto">
          <a:xfrm>
            <a:off x="70834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36" name="Arc 20">
            <a:extLst>
              <a:ext uri="{FF2B5EF4-FFF2-40B4-BE49-F238E27FC236}">
                <a16:creationId xmlns:a16="http://schemas.microsoft.com/office/drawing/2014/main" id="{28840291-ADF7-4088-B7E6-96CB42CFA125}"/>
              </a:ext>
            </a:extLst>
          </p:cNvPr>
          <p:cNvSpPr>
            <a:spLocks/>
          </p:cNvSpPr>
          <p:nvPr/>
        </p:nvSpPr>
        <p:spPr bwMode="auto">
          <a:xfrm>
            <a:off x="66897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37" name="Line 21">
            <a:extLst>
              <a:ext uri="{FF2B5EF4-FFF2-40B4-BE49-F238E27FC236}">
                <a16:creationId xmlns:a16="http://schemas.microsoft.com/office/drawing/2014/main" id="{BD1EDD32-7A8D-4265-A0FD-BCF96DE7C7AC}"/>
              </a:ext>
            </a:extLst>
          </p:cNvPr>
          <p:cNvSpPr>
            <a:spLocks noChangeShapeType="1"/>
          </p:cNvSpPr>
          <p:nvPr/>
        </p:nvSpPr>
        <p:spPr bwMode="auto">
          <a:xfrm flipV="1">
            <a:off x="83375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6B48B80D-4270-4123-B462-0BC94D5D1F45}"/>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67587" name="Rectangle 3">
            <a:extLst>
              <a:ext uri="{FF2B5EF4-FFF2-40B4-BE49-F238E27FC236}">
                <a16:creationId xmlns:a16="http://schemas.microsoft.com/office/drawing/2014/main" id="{68FCB7E8-488A-4804-B5B5-415D175E68A1}"/>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drwxr-xr-x 180 root     wheel  </a:t>
            </a:r>
            <a:r>
              <a:rPr lang="en-US" altLang="zh-CN" sz="2000" b="1">
                <a:solidFill>
                  <a:srgbClr val="FC0128"/>
                </a:solidFill>
                <a:effectLst>
                  <a:outerShdw blurRad="38100" dist="38100" dir="2700000" algn="tl">
                    <a:srgbClr val="C0C0C0"/>
                  </a:outerShdw>
                </a:effectLst>
                <a:latin typeface="Courier New" pitchFamily="49" charset="0"/>
              </a:rPr>
              <a:t>512 </a:t>
            </a:r>
            <a:r>
              <a:rPr lang="en-US" altLang="zh-CN" sz="2000" b="1">
                <a:effectLst>
                  <a:outerShdw blurRad="38100" dist="38100" dir="2700000" algn="tl">
                    <a:srgbClr val="C0C0C0"/>
                  </a:outerShdw>
                </a:effectLst>
                <a:latin typeface="Courier New" pitchFamily="49" charset="0"/>
              </a:rPr>
              <a:t> Oct 1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2 -rw-r--r--   1 vanhoose msu   </a:t>
            </a:r>
            <a:r>
              <a:rPr lang="en-US" altLang="zh-CN" sz="2000" b="1">
                <a:solidFill>
                  <a:srgbClr val="FC0128"/>
                </a:solidFill>
                <a:effectLst>
                  <a:outerShdw blurRad="38100" dist="38100" dir="2700000" algn="tl">
                    <a:srgbClr val="C0C0C0"/>
                  </a:outerShdw>
                </a:effectLst>
                <a:latin typeface="Courier New" pitchFamily="49" charset="0"/>
              </a:rPr>
              <a:t>1314</a:t>
            </a:r>
            <a:r>
              <a:rPr lang="en-US" altLang="zh-CN" sz="2000" b="1">
                <a:effectLst>
                  <a:outerShdw blurRad="38100" dist="38100" dir="2700000" algn="tl">
                    <a:srgbClr val="C0C0C0"/>
                  </a:outerShdw>
                </a:effectLst>
                <a:latin typeface="Courier New" pitchFamily="49" charset="0"/>
              </a:rPr>
              <a:t>  Oct 3  file</a:t>
            </a: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file size</a:t>
            </a:r>
            <a:r>
              <a:rPr lang="en-US" altLang="zh-CN" sz="3200">
                <a:effectLst>
                  <a:outerShdw blurRad="38100" dist="38100" dir="2700000" algn="tl">
                    <a:srgbClr val="C0C0C0"/>
                  </a:outerShdw>
                </a:effectLst>
              </a:rPr>
              <a:t> is the actual size of the file/directory in bytes.</a:t>
            </a:r>
          </a:p>
        </p:txBody>
      </p:sp>
      <p:sp>
        <p:nvSpPr>
          <p:cNvPr id="88068" name="Rectangle 4">
            <a:extLst>
              <a:ext uri="{FF2B5EF4-FFF2-40B4-BE49-F238E27FC236}">
                <a16:creationId xmlns:a16="http://schemas.microsoft.com/office/drawing/2014/main" id="{0D536985-6B4D-4668-B76B-956EE4D7AD16}"/>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88069" name="Rectangle 5">
            <a:extLst>
              <a:ext uri="{FF2B5EF4-FFF2-40B4-BE49-F238E27FC236}">
                <a16:creationId xmlns:a16="http://schemas.microsoft.com/office/drawing/2014/main" id="{5D01F412-621B-4FF7-B729-80CCBA6A98EC}"/>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88070" name="Rectangle 6">
            <a:extLst>
              <a:ext uri="{FF2B5EF4-FFF2-40B4-BE49-F238E27FC236}">
                <a16:creationId xmlns:a16="http://schemas.microsoft.com/office/drawing/2014/main" id="{32C1F086-2291-4F50-858A-A204D83F2D3E}"/>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88071" name="Rectangle 7">
            <a:extLst>
              <a:ext uri="{FF2B5EF4-FFF2-40B4-BE49-F238E27FC236}">
                <a16:creationId xmlns:a16="http://schemas.microsoft.com/office/drawing/2014/main" id="{397329DE-95AB-48D3-93E9-7848DCF703A8}"/>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88072" name="Rectangle 8">
            <a:extLst>
              <a:ext uri="{FF2B5EF4-FFF2-40B4-BE49-F238E27FC236}">
                <a16:creationId xmlns:a16="http://schemas.microsoft.com/office/drawing/2014/main" id="{74D68F4A-D4AA-4BAA-820D-62FB609B9C7B}"/>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88073" name="Rectangle 9">
            <a:extLst>
              <a:ext uri="{FF2B5EF4-FFF2-40B4-BE49-F238E27FC236}">
                <a16:creationId xmlns:a16="http://schemas.microsoft.com/office/drawing/2014/main" id="{B8777F52-AF61-4E35-B64D-6CC2FA991887}"/>
              </a:ext>
            </a:extLst>
          </p:cNvPr>
          <p:cNvSpPr>
            <a:spLocks noChangeArrowheads="1"/>
          </p:cNvSpPr>
          <p:nvPr/>
        </p:nvSpPr>
        <p:spPr bwMode="auto">
          <a:xfrm>
            <a:off x="5289550"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88074" name="Arc 10">
            <a:extLst>
              <a:ext uri="{FF2B5EF4-FFF2-40B4-BE49-F238E27FC236}">
                <a16:creationId xmlns:a16="http://schemas.microsoft.com/office/drawing/2014/main" id="{D8375737-3204-41F4-B4AE-E94A2A4848C5}"/>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5" name="Line 11">
            <a:extLst>
              <a:ext uri="{FF2B5EF4-FFF2-40B4-BE49-F238E27FC236}">
                <a16:creationId xmlns:a16="http://schemas.microsoft.com/office/drawing/2014/main" id="{BD3AE616-3D1D-48AE-B6FD-148DB12E4541}"/>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76" name="Line 12">
            <a:extLst>
              <a:ext uri="{FF2B5EF4-FFF2-40B4-BE49-F238E27FC236}">
                <a16:creationId xmlns:a16="http://schemas.microsoft.com/office/drawing/2014/main" id="{A3CF3677-9534-41BC-B13D-62319B027C96}"/>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77" name="Arc 13">
            <a:extLst>
              <a:ext uri="{FF2B5EF4-FFF2-40B4-BE49-F238E27FC236}">
                <a16:creationId xmlns:a16="http://schemas.microsoft.com/office/drawing/2014/main" id="{FE1B6F1C-3408-45A1-AECA-3010B2BFB5F2}"/>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8" name="Arc 14">
            <a:extLst>
              <a:ext uri="{FF2B5EF4-FFF2-40B4-BE49-F238E27FC236}">
                <a16:creationId xmlns:a16="http://schemas.microsoft.com/office/drawing/2014/main" id="{F6DE63BB-0E8A-4DCA-BF38-C3BD68833FDA}"/>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9" name="Line 15">
            <a:extLst>
              <a:ext uri="{FF2B5EF4-FFF2-40B4-BE49-F238E27FC236}">
                <a16:creationId xmlns:a16="http://schemas.microsoft.com/office/drawing/2014/main" id="{18BBCCA0-7C40-4308-AF5C-D13C6DFF5CCD}"/>
              </a:ext>
            </a:extLst>
          </p:cNvPr>
          <p:cNvSpPr>
            <a:spLocks noChangeShapeType="1"/>
          </p:cNvSpPr>
          <p:nvPr/>
        </p:nvSpPr>
        <p:spPr bwMode="auto">
          <a:xfrm>
            <a:off x="57880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0" name="Rectangle 16">
            <a:extLst>
              <a:ext uri="{FF2B5EF4-FFF2-40B4-BE49-F238E27FC236}">
                <a16:creationId xmlns:a16="http://schemas.microsoft.com/office/drawing/2014/main" id="{33A2C3D4-54CE-42A8-9FB8-8CEBBCC66AF7}"/>
              </a:ext>
            </a:extLst>
          </p:cNvPr>
          <p:cNvSpPr>
            <a:spLocks noChangeArrowheads="1"/>
          </p:cNvSpPr>
          <p:nvPr/>
        </p:nvSpPr>
        <p:spPr bwMode="auto">
          <a:xfrm>
            <a:off x="69516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b="1">
                <a:solidFill>
                  <a:srgbClr val="FC0128"/>
                </a:solidFill>
              </a:rPr>
              <a:t>FILE SIZE</a:t>
            </a:r>
          </a:p>
        </p:txBody>
      </p:sp>
      <p:sp>
        <p:nvSpPr>
          <p:cNvPr id="88081" name="Rectangle 17">
            <a:extLst>
              <a:ext uri="{FF2B5EF4-FFF2-40B4-BE49-F238E27FC236}">
                <a16:creationId xmlns:a16="http://schemas.microsoft.com/office/drawing/2014/main" id="{6F6EC5A7-38B4-4D30-9BA8-F7E9EBA2EEC5}"/>
              </a:ext>
            </a:extLst>
          </p:cNvPr>
          <p:cNvSpPr>
            <a:spLocks noChangeArrowheads="1"/>
          </p:cNvSpPr>
          <p:nvPr/>
        </p:nvSpPr>
        <p:spPr bwMode="auto">
          <a:xfrm>
            <a:off x="61944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88082" name="Rectangle 18">
            <a:extLst>
              <a:ext uri="{FF2B5EF4-FFF2-40B4-BE49-F238E27FC236}">
                <a16:creationId xmlns:a16="http://schemas.microsoft.com/office/drawing/2014/main" id="{9DF694A6-D97B-4CCD-981E-CAE7E904D62B}"/>
              </a:ext>
            </a:extLst>
          </p:cNvPr>
          <p:cNvSpPr>
            <a:spLocks noChangeArrowheads="1"/>
          </p:cNvSpPr>
          <p:nvPr/>
        </p:nvSpPr>
        <p:spPr bwMode="auto">
          <a:xfrm>
            <a:off x="79708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88083" name="Arc 19">
            <a:extLst>
              <a:ext uri="{FF2B5EF4-FFF2-40B4-BE49-F238E27FC236}">
                <a16:creationId xmlns:a16="http://schemas.microsoft.com/office/drawing/2014/main" id="{23E36971-BE09-48D7-91D7-415EDB9B962D}"/>
              </a:ext>
            </a:extLst>
          </p:cNvPr>
          <p:cNvSpPr>
            <a:spLocks/>
          </p:cNvSpPr>
          <p:nvPr/>
        </p:nvSpPr>
        <p:spPr bwMode="auto">
          <a:xfrm>
            <a:off x="71596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4" name="Arc 20">
            <a:extLst>
              <a:ext uri="{FF2B5EF4-FFF2-40B4-BE49-F238E27FC236}">
                <a16:creationId xmlns:a16="http://schemas.microsoft.com/office/drawing/2014/main" id="{A4712808-F07D-4B29-8B98-2408A368D9E8}"/>
              </a:ext>
            </a:extLst>
          </p:cNvPr>
          <p:cNvSpPr>
            <a:spLocks/>
          </p:cNvSpPr>
          <p:nvPr/>
        </p:nvSpPr>
        <p:spPr bwMode="auto">
          <a:xfrm>
            <a:off x="67659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5" name="Line 21">
            <a:extLst>
              <a:ext uri="{FF2B5EF4-FFF2-40B4-BE49-F238E27FC236}">
                <a16:creationId xmlns:a16="http://schemas.microsoft.com/office/drawing/2014/main" id="{0961E7F0-085C-401B-A851-4C82DA68422A}"/>
              </a:ext>
            </a:extLst>
          </p:cNvPr>
          <p:cNvSpPr>
            <a:spLocks noChangeShapeType="1"/>
          </p:cNvSpPr>
          <p:nvPr/>
        </p:nvSpPr>
        <p:spPr bwMode="auto">
          <a:xfrm flipV="1">
            <a:off x="84137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3ECEE1-B485-4425-9618-B05BB05886E1}"/>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69635" name="Rectangle 3">
            <a:extLst>
              <a:ext uri="{FF2B5EF4-FFF2-40B4-BE49-F238E27FC236}">
                <a16:creationId xmlns:a16="http://schemas.microsoft.com/office/drawing/2014/main" id="{46D0FEBC-D0CF-42E3-B12C-1AD0772B694F}"/>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drwxr-xr-x 180 root     wheel  512  </a:t>
            </a:r>
            <a:r>
              <a:rPr lang="en-US" altLang="zh-CN" sz="2000" b="1">
                <a:solidFill>
                  <a:srgbClr val="FC0128"/>
                </a:solidFill>
                <a:effectLst>
                  <a:outerShdw blurRad="38100" dist="38100" dir="2700000" algn="tl">
                    <a:srgbClr val="C0C0C0"/>
                  </a:outerShdw>
                </a:effectLst>
                <a:latin typeface="Courier New" pitchFamily="49" charset="0"/>
              </a:rPr>
              <a:t>Oct 1</a:t>
            </a:r>
            <a:r>
              <a:rPr lang="en-US" altLang="zh-CN" sz="2000" b="1">
                <a:effectLst>
                  <a:outerShdw blurRad="38100" dist="38100" dir="2700000" algn="tl">
                    <a:srgbClr val="C0C0C0"/>
                  </a:outerShdw>
                </a:effectLst>
                <a:latin typeface="Courier New" pitchFamily="49" charset="0"/>
              </a:rPr>
              <a:t>  ../</a:t>
            </a: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2 -rw-r--r--   1 vanhoose msu   1314  </a:t>
            </a:r>
            <a:r>
              <a:rPr lang="en-US" altLang="zh-CN" sz="2000" b="1">
                <a:solidFill>
                  <a:srgbClr val="FC0128"/>
                </a:solidFill>
                <a:effectLst>
                  <a:outerShdw blurRad="38100" dist="38100" dir="2700000" algn="tl">
                    <a:srgbClr val="C0C0C0"/>
                  </a:outerShdw>
                </a:effectLst>
                <a:latin typeface="Courier New" pitchFamily="49" charset="0"/>
              </a:rPr>
              <a:t>Oct 3 </a:t>
            </a:r>
            <a:r>
              <a:rPr lang="en-US" altLang="zh-CN" sz="2000" b="1">
                <a:effectLst>
                  <a:outerShdw blurRad="38100" dist="38100" dir="2700000" algn="tl">
                    <a:srgbClr val="C0C0C0"/>
                  </a:outerShdw>
                </a:effectLst>
                <a:latin typeface="Courier New" pitchFamily="49" charset="0"/>
              </a:rPr>
              <a:t> file</a:t>
            </a: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modify date</a:t>
            </a:r>
            <a:r>
              <a:rPr lang="en-US" altLang="zh-CN" sz="3200">
                <a:effectLst>
                  <a:outerShdw blurRad="38100" dist="38100" dir="2700000" algn="tl">
                    <a:srgbClr val="C0C0C0"/>
                  </a:outerShdw>
                </a:effectLst>
              </a:rPr>
              <a:t> shows the date that this file/directory was created or last modified.</a:t>
            </a:r>
          </a:p>
        </p:txBody>
      </p:sp>
      <p:sp>
        <p:nvSpPr>
          <p:cNvPr id="90116" name="Rectangle 4">
            <a:extLst>
              <a:ext uri="{FF2B5EF4-FFF2-40B4-BE49-F238E27FC236}">
                <a16:creationId xmlns:a16="http://schemas.microsoft.com/office/drawing/2014/main" id="{81EF8E1E-F968-404C-8ED2-BB33021DCA4C}"/>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90117" name="Rectangle 5">
            <a:extLst>
              <a:ext uri="{FF2B5EF4-FFF2-40B4-BE49-F238E27FC236}">
                <a16:creationId xmlns:a16="http://schemas.microsoft.com/office/drawing/2014/main" id="{1433B3CD-386E-43EF-BDB2-7F358129A584}"/>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90118" name="Rectangle 6">
            <a:extLst>
              <a:ext uri="{FF2B5EF4-FFF2-40B4-BE49-F238E27FC236}">
                <a16:creationId xmlns:a16="http://schemas.microsoft.com/office/drawing/2014/main" id="{8A6163F9-6487-41A1-8555-74A3BEA48D2D}"/>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90119" name="Rectangle 7">
            <a:extLst>
              <a:ext uri="{FF2B5EF4-FFF2-40B4-BE49-F238E27FC236}">
                <a16:creationId xmlns:a16="http://schemas.microsoft.com/office/drawing/2014/main" id="{4A5ED842-E235-478A-BD43-F5B7DDC69B59}"/>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90120" name="Rectangle 8">
            <a:extLst>
              <a:ext uri="{FF2B5EF4-FFF2-40B4-BE49-F238E27FC236}">
                <a16:creationId xmlns:a16="http://schemas.microsoft.com/office/drawing/2014/main" id="{0F1BEFD7-FB65-4E90-9EA8-9E7C9FA29F0B}"/>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90121" name="Rectangle 9">
            <a:extLst>
              <a:ext uri="{FF2B5EF4-FFF2-40B4-BE49-F238E27FC236}">
                <a16:creationId xmlns:a16="http://schemas.microsoft.com/office/drawing/2014/main" id="{CE980DA1-D173-4ED2-959B-D91C9A3EA26C}"/>
              </a:ext>
            </a:extLst>
          </p:cNvPr>
          <p:cNvSpPr>
            <a:spLocks noChangeArrowheads="1"/>
          </p:cNvSpPr>
          <p:nvPr/>
        </p:nvSpPr>
        <p:spPr bwMode="auto">
          <a:xfrm>
            <a:off x="5137150"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90122" name="Arc 10">
            <a:extLst>
              <a:ext uri="{FF2B5EF4-FFF2-40B4-BE49-F238E27FC236}">
                <a16:creationId xmlns:a16="http://schemas.microsoft.com/office/drawing/2014/main" id="{FD2FC316-D643-404B-8DA3-4F452B99FBA4}"/>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23" name="Line 11">
            <a:extLst>
              <a:ext uri="{FF2B5EF4-FFF2-40B4-BE49-F238E27FC236}">
                <a16:creationId xmlns:a16="http://schemas.microsoft.com/office/drawing/2014/main" id="{317F79EB-F2A6-4D5C-9BC3-C4F89D5B2742}"/>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4" name="Line 12">
            <a:extLst>
              <a:ext uri="{FF2B5EF4-FFF2-40B4-BE49-F238E27FC236}">
                <a16:creationId xmlns:a16="http://schemas.microsoft.com/office/drawing/2014/main" id="{AE9012DB-A025-479D-9520-F1D3DCD6C968}"/>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5" name="Arc 13">
            <a:extLst>
              <a:ext uri="{FF2B5EF4-FFF2-40B4-BE49-F238E27FC236}">
                <a16:creationId xmlns:a16="http://schemas.microsoft.com/office/drawing/2014/main" id="{595BD438-CC10-4DCF-9EEC-8F553CAE1931}"/>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26" name="Arc 14">
            <a:extLst>
              <a:ext uri="{FF2B5EF4-FFF2-40B4-BE49-F238E27FC236}">
                <a16:creationId xmlns:a16="http://schemas.microsoft.com/office/drawing/2014/main" id="{2215BAC6-4270-416F-B959-5826B574113E}"/>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27" name="Line 15">
            <a:extLst>
              <a:ext uri="{FF2B5EF4-FFF2-40B4-BE49-F238E27FC236}">
                <a16:creationId xmlns:a16="http://schemas.microsoft.com/office/drawing/2014/main" id="{3AF7CDD3-0768-4965-AFC9-48EC301A9BB2}"/>
              </a:ext>
            </a:extLst>
          </p:cNvPr>
          <p:cNvSpPr>
            <a:spLocks noChangeShapeType="1"/>
          </p:cNvSpPr>
          <p:nvPr/>
        </p:nvSpPr>
        <p:spPr bwMode="auto">
          <a:xfrm>
            <a:off x="56356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8" name="Rectangle 16">
            <a:extLst>
              <a:ext uri="{FF2B5EF4-FFF2-40B4-BE49-F238E27FC236}">
                <a16:creationId xmlns:a16="http://schemas.microsoft.com/office/drawing/2014/main" id="{13C7F031-8AAE-4BDB-8C15-B3272B661614}"/>
              </a:ext>
            </a:extLst>
          </p:cNvPr>
          <p:cNvSpPr>
            <a:spLocks noChangeArrowheads="1"/>
          </p:cNvSpPr>
          <p:nvPr/>
        </p:nvSpPr>
        <p:spPr bwMode="auto">
          <a:xfrm>
            <a:off x="67992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90129" name="Rectangle 17">
            <a:extLst>
              <a:ext uri="{FF2B5EF4-FFF2-40B4-BE49-F238E27FC236}">
                <a16:creationId xmlns:a16="http://schemas.microsoft.com/office/drawing/2014/main" id="{6A994453-71DE-4DB7-B5F9-A08588DE19CA}"/>
              </a:ext>
            </a:extLst>
          </p:cNvPr>
          <p:cNvSpPr>
            <a:spLocks noChangeArrowheads="1"/>
          </p:cNvSpPr>
          <p:nvPr/>
        </p:nvSpPr>
        <p:spPr bwMode="auto">
          <a:xfrm>
            <a:off x="60420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MODIFY DATE</a:t>
            </a:r>
          </a:p>
        </p:txBody>
      </p:sp>
      <p:sp>
        <p:nvSpPr>
          <p:cNvPr id="90130" name="Rectangle 18">
            <a:extLst>
              <a:ext uri="{FF2B5EF4-FFF2-40B4-BE49-F238E27FC236}">
                <a16:creationId xmlns:a16="http://schemas.microsoft.com/office/drawing/2014/main" id="{A2184338-E4DF-4C6B-90DE-8DF3557911B1}"/>
              </a:ext>
            </a:extLst>
          </p:cNvPr>
          <p:cNvSpPr>
            <a:spLocks noChangeArrowheads="1"/>
          </p:cNvSpPr>
          <p:nvPr/>
        </p:nvSpPr>
        <p:spPr bwMode="auto">
          <a:xfrm>
            <a:off x="78184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 NAME</a:t>
            </a:r>
          </a:p>
        </p:txBody>
      </p:sp>
      <p:sp>
        <p:nvSpPr>
          <p:cNvPr id="90131" name="Arc 19">
            <a:extLst>
              <a:ext uri="{FF2B5EF4-FFF2-40B4-BE49-F238E27FC236}">
                <a16:creationId xmlns:a16="http://schemas.microsoft.com/office/drawing/2014/main" id="{00DE2D52-83D7-40F3-AAC8-F7952C9F3C4A}"/>
              </a:ext>
            </a:extLst>
          </p:cNvPr>
          <p:cNvSpPr>
            <a:spLocks/>
          </p:cNvSpPr>
          <p:nvPr/>
        </p:nvSpPr>
        <p:spPr bwMode="auto">
          <a:xfrm>
            <a:off x="70072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32" name="Arc 20">
            <a:extLst>
              <a:ext uri="{FF2B5EF4-FFF2-40B4-BE49-F238E27FC236}">
                <a16:creationId xmlns:a16="http://schemas.microsoft.com/office/drawing/2014/main" id="{4DC192A9-89A1-4199-9205-85E81C88BF37}"/>
              </a:ext>
            </a:extLst>
          </p:cNvPr>
          <p:cNvSpPr>
            <a:spLocks/>
          </p:cNvSpPr>
          <p:nvPr/>
        </p:nvSpPr>
        <p:spPr bwMode="auto">
          <a:xfrm>
            <a:off x="66135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33" name="Line 21">
            <a:extLst>
              <a:ext uri="{FF2B5EF4-FFF2-40B4-BE49-F238E27FC236}">
                <a16:creationId xmlns:a16="http://schemas.microsoft.com/office/drawing/2014/main" id="{FE35E209-F87D-4982-8FF9-6C62F1E54C6B}"/>
              </a:ext>
            </a:extLst>
          </p:cNvPr>
          <p:cNvSpPr>
            <a:spLocks noChangeShapeType="1"/>
          </p:cNvSpPr>
          <p:nvPr/>
        </p:nvSpPr>
        <p:spPr bwMode="auto">
          <a:xfrm flipV="1">
            <a:off x="82613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6DFFC06B-93B0-4237-9350-16101C64CCDD}"/>
              </a:ext>
            </a:extLst>
          </p:cNvPr>
          <p:cNvSpPr>
            <a:spLocks noChangeArrowheads="1"/>
          </p:cNvSpPr>
          <p:nvPr/>
        </p:nvSpPr>
        <p:spPr bwMode="auto">
          <a:xfrm>
            <a:off x="1181100" y="609600"/>
            <a:ext cx="7715250" cy="114300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400">
                <a:solidFill>
                  <a:schemeClr val="tx2"/>
                </a:solidFill>
              </a:rPr>
              <a:t>Listing Files and Directories</a:t>
            </a:r>
          </a:p>
        </p:txBody>
      </p:sp>
      <p:sp>
        <p:nvSpPr>
          <p:cNvPr id="71683" name="Rectangle 3">
            <a:extLst>
              <a:ext uri="{FF2B5EF4-FFF2-40B4-BE49-F238E27FC236}">
                <a16:creationId xmlns:a16="http://schemas.microsoft.com/office/drawing/2014/main" id="{074588D8-1520-4E2F-9B38-FC1AAA5B42D3}"/>
              </a:ext>
            </a:extLst>
          </p:cNvPr>
          <p:cNvSpPr>
            <a:spLocks noChangeArrowheads="1"/>
          </p:cNvSpPr>
          <p:nvPr/>
        </p:nvSpPr>
        <p:spPr bwMode="auto">
          <a:xfrm>
            <a:off x="1157288" y="1990725"/>
            <a:ext cx="7791450" cy="1371600"/>
          </a:xfrm>
          <a:prstGeom prst="rect">
            <a:avLst/>
          </a:prstGeom>
          <a:noFill/>
          <a:ln w="12700">
            <a:noFill/>
            <a:miter lim="800000"/>
            <a:headEnd/>
            <a:tailEnd/>
          </a:ln>
          <a:effectLst/>
        </p:spPr>
        <p:txBody>
          <a:bodyPr lIns="90488" tIns="44450" rIns="90488" bIns="44450"/>
          <a:lstStyle/>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1 drwxr-xr-x 180 root     wheel  512  Oct 1  </a:t>
            </a:r>
            <a:r>
              <a:rPr lang="en-US" altLang="zh-CN" sz="2000" b="1">
                <a:solidFill>
                  <a:srgbClr val="FC0128"/>
                </a:solidFill>
                <a:effectLst>
                  <a:outerShdw blurRad="38100" dist="38100" dir="2700000" algn="tl">
                    <a:srgbClr val="C0C0C0"/>
                  </a:outerShdw>
                </a:effectLst>
                <a:latin typeface="Courier New" pitchFamily="49" charset="0"/>
              </a:rPr>
              <a:t>../</a:t>
            </a:r>
            <a:endParaRPr lang="en-US" altLang="zh-CN" sz="2000" b="1">
              <a:effectLst>
                <a:outerShdw blurRad="38100" dist="38100" dir="2700000" algn="tl">
                  <a:srgbClr val="C0C0C0"/>
                </a:outerShdw>
              </a:effectLst>
              <a:latin typeface="Courier New" pitchFamily="49" charset="0"/>
            </a:endParaRPr>
          </a:p>
          <a:p>
            <a:pPr marL="342900" indent="-342900">
              <a:spcBef>
                <a:spcPct val="20000"/>
              </a:spcBef>
              <a:defRPr/>
            </a:pPr>
            <a:r>
              <a:rPr lang="en-US" altLang="zh-CN" sz="2000" b="1">
                <a:effectLst>
                  <a:outerShdw blurRad="38100" dist="38100" dir="2700000" algn="tl">
                    <a:srgbClr val="C0C0C0"/>
                  </a:outerShdw>
                </a:effectLst>
                <a:latin typeface="Courier New" pitchFamily="49" charset="0"/>
              </a:rPr>
              <a:t>2 -rw-r--r--   1 vanhoose msu   1314  Oct 3  </a:t>
            </a:r>
            <a:r>
              <a:rPr lang="en-US" altLang="zh-CN" sz="2000" b="1">
                <a:solidFill>
                  <a:srgbClr val="FC0128"/>
                </a:solidFill>
                <a:effectLst>
                  <a:outerShdw blurRad="38100" dist="38100" dir="2700000" algn="tl">
                    <a:srgbClr val="C0C0C0"/>
                  </a:outerShdw>
                </a:effectLst>
                <a:latin typeface="Courier New" pitchFamily="49" charset="0"/>
              </a:rPr>
              <a:t>file</a:t>
            </a:r>
            <a:endParaRPr lang="en-US" altLang="zh-CN" sz="2000" b="1">
              <a:effectLst>
                <a:outerShdw blurRad="38100" dist="38100" dir="2700000" algn="tl">
                  <a:srgbClr val="C0C0C0"/>
                </a:outerShdw>
              </a:effectLst>
              <a:latin typeface="Courier New" pitchFamily="49" charset="0"/>
            </a:endParaRPr>
          </a:p>
          <a:p>
            <a:pPr marL="342900" indent="-342900">
              <a:spcBef>
                <a:spcPct val="20000"/>
              </a:spcBef>
              <a:defRPr/>
            </a:pPr>
            <a:endParaRPr lang="en-US" altLang="zh-CN" sz="2000">
              <a:effectLst>
                <a:outerShdw blurRad="38100" dist="38100" dir="2700000" algn="tl">
                  <a:srgbClr val="C0C0C0"/>
                </a:outerShdw>
              </a:effectLst>
            </a:endParaRPr>
          </a:p>
          <a:p>
            <a:pPr marL="342900" indent="-342900">
              <a:spcBef>
                <a:spcPct val="20000"/>
              </a:spcBef>
              <a:defRPr/>
            </a:pPr>
            <a:endParaRPr lang="en-US" altLang="zh-CN" sz="3200">
              <a:effectLst>
                <a:outerShdw blurRad="38100" dist="38100" dir="2700000" algn="tl">
                  <a:srgbClr val="C0C0C0"/>
                </a:outerShdw>
              </a:effectLst>
            </a:endParaRPr>
          </a:p>
          <a:p>
            <a:pPr marL="342900" indent="-342900">
              <a:spcBef>
                <a:spcPct val="20000"/>
              </a:spcBef>
              <a:defRPr/>
            </a:pPr>
            <a:endParaRPr lang="en-US" altLang="zh-CN" sz="1000">
              <a:effectLst>
                <a:outerShdw blurRad="38100" dist="38100" dir="2700000" algn="tl">
                  <a:srgbClr val="C0C0C0"/>
                </a:outerShdw>
              </a:effectLst>
            </a:endParaRPr>
          </a:p>
          <a:p>
            <a:pPr marL="342900" indent="-342900">
              <a:spcBef>
                <a:spcPct val="20000"/>
              </a:spcBef>
              <a:buClr>
                <a:schemeClr val="tx2"/>
              </a:buClr>
              <a:buSzPct val="75000"/>
              <a:buFont typeface="Monotype Sorts" pitchFamily="2" charset="2"/>
              <a:buChar char="n"/>
              <a:defRPr/>
            </a:pPr>
            <a:r>
              <a:rPr lang="en-US" altLang="zh-CN" sz="3200">
                <a:effectLst>
                  <a:outerShdw blurRad="38100" dist="38100" dir="2700000" algn="tl">
                    <a:srgbClr val="C0C0C0"/>
                  </a:outerShdw>
                </a:effectLst>
              </a:rPr>
              <a:t>The </a:t>
            </a:r>
            <a:r>
              <a:rPr lang="en-US" altLang="zh-CN" sz="3200" b="1">
                <a:solidFill>
                  <a:srgbClr val="FC0128"/>
                </a:solidFill>
                <a:effectLst>
                  <a:outerShdw blurRad="38100" dist="38100" dir="2700000" algn="tl">
                    <a:srgbClr val="C0C0C0"/>
                  </a:outerShdw>
                </a:effectLst>
              </a:rPr>
              <a:t>file name</a:t>
            </a:r>
            <a:r>
              <a:rPr lang="en-US" altLang="zh-CN" sz="3200">
                <a:effectLst>
                  <a:outerShdw blurRad="38100" dist="38100" dir="2700000" algn="tl">
                    <a:srgbClr val="C0C0C0"/>
                  </a:outerShdw>
                </a:effectLst>
              </a:rPr>
              <a:t> is the identifier of this file/directory in the current directory.</a:t>
            </a:r>
          </a:p>
        </p:txBody>
      </p:sp>
      <p:sp>
        <p:nvSpPr>
          <p:cNvPr id="92164" name="Rectangle 4">
            <a:extLst>
              <a:ext uri="{FF2B5EF4-FFF2-40B4-BE49-F238E27FC236}">
                <a16:creationId xmlns:a16="http://schemas.microsoft.com/office/drawing/2014/main" id="{B569260D-FBB7-4479-AA4B-084D1B7324B1}"/>
              </a:ext>
            </a:extLst>
          </p:cNvPr>
          <p:cNvSpPr>
            <a:spLocks noChangeArrowheads="1"/>
          </p:cNvSpPr>
          <p:nvPr/>
        </p:nvSpPr>
        <p:spPr bwMode="auto">
          <a:xfrm>
            <a:off x="309563" y="1763713"/>
            <a:ext cx="955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BLOCK</a:t>
            </a:r>
          </a:p>
          <a:p>
            <a:pPr algn="ctr">
              <a:spcBef>
                <a:spcPct val="0"/>
              </a:spcBef>
              <a:buClrTx/>
              <a:buSzTx/>
              <a:buFontTx/>
              <a:buNone/>
            </a:pPr>
            <a:r>
              <a:rPr lang="en-US" altLang="zh-CN" sz="1800"/>
              <a:t>SIZE</a:t>
            </a:r>
          </a:p>
        </p:txBody>
      </p:sp>
      <p:sp>
        <p:nvSpPr>
          <p:cNvPr id="92165" name="Rectangle 5">
            <a:extLst>
              <a:ext uri="{FF2B5EF4-FFF2-40B4-BE49-F238E27FC236}">
                <a16:creationId xmlns:a16="http://schemas.microsoft.com/office/drawing/2014/main" id="{6AA2600F-2413-4E6C-ADAA-6E436C7C695A}"/>
              </a:ext>
            </a:extLst>
          </p:cNvPr>
          <p:cNvSpPr>
            <a:spLocks noChangeArrowheads="1"/>
          </p:cNvSpPr>
          <p:nvPr/>
        </p:nvSpPr>
        <p:spPr bwMode="auto">
          <a:xfrm>
            <a:off x="1903413" y="3621088"/>
            <a:ext cx="1666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PERMISSIONS</a:t>
            </a:r>
          </a:p>
        </p:txBody>
      </p:sp>
      <p:sp>
        <p:nvSpPr>
          <p:cNvPr id="92166" name="Rectangle 6">
            <a:extLst>
              <a:ext uri="{FF2B5EF4-FFF2-40B4-BE49-F238E27FC236}">
                <a16:creationId xmlns:a16="http://schemas.microsoft.com/office/drawing/2014/main" id="{D5F3012D-B767-4CFD-8EDA-0750E60E6457}"/>
              </a:ext>
            </a:extLst>
          </p:cNvPr>
          <p:cNvSpPr>
            <a:spLocks noChangeArrowheads="1"/>
          </p:cNvSpPr>
          <p:nvPr/>
        </p:nvSpPr>
        <p:spPr bwMode="auto">
          <a:xfrm>
            <a:off x="641350" y="3713163"/>
            <a:ext cx="752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FILE</a:t>
            </a:r>
          </a:p>
          <a:p>
            <a:pPr algn="ctr">
              <a:spcBef>
                <a:spcPct val="0"/>
              </a:spcBef>
              <a:buClrTx/>
              <a:buSzTx/>
              <a:buFontTx/>
              <a:buNone/>
            </a:pPr>
            <a:r>
              <a:rPr lang="en-US" altLang="zh-CN" sz="1800"/>
              <a:t>TYPE</a:t>
            </a:r>
          </a:p>
        </p:txBody>
      </p:sp>
      <p:sp>
        <p:nvSpPr>
          <p:cNvPr id="92167" name="Rectangle 7">
            <a:extLst>
              <a:ext uri="{FF2B5EF4-FFF2-40B4-BE49-F238E27FC236}">
                <a16:creationId xmlns:a16="http://schemas.microsoft.com/office/drawing/2014/main" id="{43C1C380-D6E6-49FB-A646-B49C6050D401}"/>
              </a:ext>
            </a:extLst>
          </p:cNvPr>
          <p:cNvSpPr>
            <a:spLocks noChangeArrowheads="1"/>
          </p:cNvSpPr>
          <p:nvPr/>
        </p:nvSpPr>
        <p:spPr bwMode="auto">
          <a:xfrm>
            <a:off x="2039938" y="1806575"/>
            <a:ext cx="1855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#LINKS</a:t>
            </a:r>
          </a:p>
        </p:txBody>
      </p:sp>
      <p:sp>
        <p:nvSpPr>
          <p:cNvPr id="92168" name="Rectangle 8">
            <a:extLst>
              <a:ext uri="{FF2B5EF4-FFF2-40B4-BE49-F238E27FC236}">
                <a16:creationId xmlns:a16="http://schemas.microsoft.com/office/drawing/2014/main" id="{003549F1-6694-459F-82C5-B0A735887585}"/>
              </a:ext>
            </a:extLst>
          </p:cNvPr>
          <p:cNvSpPr>
            <a:spLocks noChangeArrowheads="1"/>
          </p:cNvSpPr>
          <p:nvPr/>
        </p:nvSpPr>
        <p:spPr bwMode="auto">
          <a:xfrm>
            <a:off x="4318000" y="4132263"/>
            <a:ext cx="1019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OWNER</a:t>
            </a:r>
          </a:p>
        </p:txBody>
      </p:sp>
      <p:sp>
        <p:nvSpPr>
          <p:cNvPr id="92169" name="Rectangle 9">
            <a:extLst>
              <a:ext uri="{FF2B5EF4-FFF2-40B4-BE49-F238E27FC236}">
                <a16:creationId xmlns:a16="http://schemas.microsoft.com/office/drawing/2014/main" id="{23FE0B2F-E208-4F2C-89F5-ECED99E8F799}"/>
              </a:ext>
            </a:extLst>
          </p:cNvPr>
          <p:cNvSpPr>
            <a:spLocks noChangeArrowheads="1"/>
          </p:cNvSpPr>
          <p:nvPr/>
        </p:nvSpPr>
        <p:spPr bwMode="auto">
          <a:xfrm>
            <a:off x="5289550" y="1809750"/>
            <a:ext cx="955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GROUP</a:t>
            </a:r>
          </a:p>
        </p:txBody>
      </p:sp>
      <p:sp>
        <p:nvSpPr>
          <p:cNvPr id="92170" name="Arc 10">
            <a:extLst>
              <a:ext uri="{FF2B5EF4-FFF2-40B4-BE49-F238E27FC236}">
                <a16:creationId xmlns:a16="http://schemas.microsoft.com/office/drawing/2014/main" id="{588BD266-DD3A-445B-A106-2FF7DA89D38C}"/>
              </a:ext>
            </a:extLst>
          </p:cNvPr>
          <p:cNvSpPr>
            <a:spLocks/>
          </p:cNvSpPr>
          <p:nvPr/>
        </p:nvSpPr>
        <p:spPr bwMode="auto">
          <a:xfrm>
            <a:off x="1179513" y="2108200"/>
            <a:ext cx="163512" cy="4175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71" name="Line 11">
            <a:extLst>
              <a:ext uri="{FF2B5EF4-FFF2-40B4-BE49-F238E27FC236}">
                <a16:creationId xmlns:a16="http://schemas.microsoft.com/office/drawing/2014/main" id="{963B6807-9116-42D5-B31C-DB22DB6D1001}"/>
              </a:ext>
            </a:extLst>
          </p:cNvPr>
          <p:cNvSpPr>
            <a:spLocks noChangeShapeType="1"/>
          </p:cNvSpPr>
          <p:nvPr/>
        </p:nvSpPr>
        <p:spPr bwMode="auto">
          <a:xfrm flipV="1">
            <a:off x="2132013" y="3175000"/>
            <a:ext cx="0" cy="441325"/>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2" name="Line 12">
            <a:extLst>
              <a:ext uri="{FF2B5EF4-FFF2-40B4-BE49-F238E27FC236}">
                <a16:creationId xmlns:a16="http://schemas.microsoft.com/office/drawing/2014/main" id="{EB0371FC-7DAA-4CF7-884D-08F3788A74FE}"/>
              </a:ext>
            </a:extLst>
          </p:cNvPr>
          <p:cNvSpPr>
            <a:spLocks noChangeShapeType="1"/>
          </p:cNvSpPr>
          <p:nvPr/>
        </p:nvSpPr>
        <p:spPr bwMode="auto">
          <a:xfrm>
            <a:off x="3224213" y="2128838"/>
            <a:ext cx="0" cy="441325"/>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3" name="Arc 13">
            <a:extLst>
              <a:ext uri="{FF2B5EF4-FFF2-40B4-BE49-F238E27FC236}">
                <a16:creationId xmlns:a16="http://schemas.microsoft.com/office/drawing/2014/main" id="{C5DD8C34-64CC-429C-A230-E4F328D9258D}"/>
              </a:ext>
            </a:extLst>
          </p:cNvPr>
          <p:cNvSpPr>
            <a:spLocks/>
          </p:cNvSpPr>
          <p:nvPr/>
        </p:nvSpPr>
        <p:spPr bwMode="auto">
          <a:xfrm>
            <a:off x="1319213" y="3128963"/>
            <a:ext cx="279400" cy="7191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74" name="Arc 14">
            <a:extLst>
              <a:ext uri="{FF2B5EF4-FFF2-40B4-BE49-F238E27FC236}">
                <a16:creationId xmlns:a16="http://schemas.microsoft.com/office/drawing/2014/main" id="{81E3C41F-CDB5-4E06-B0F4-585658F64235}"/>
              </a:ext>
            </a:extLst>
          </p:cNvPr>
          <p:cNvSpPr>
            <a:spLocks/>
          </p:cNvSpPr>
          <p:nvPr/>
        </p:nvSpPr>
        <p:spPr bwMode="auto">
          <a:xfrm>
            <a:off x="4016375" y="3197225"/>
            <a:ext cx="371475" cy="9525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FC0128"/>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75" name="Line 15">
            <a:extLst>
              <a:ext uri="{FF2B5EF4-FFF2-40B4-BE49-F238E27FC236}">
                <a16:creationId xmlns:a16="http://schemas.microsoft.com/office/drawing/2014/main" id="{8417D741-A3BE-4A75-93A8-BC70D5F9D602}"/>
              </a:ext>
            </a:extLst>
          </p:cNvPr>
          <p:cNvSpPr>
            <a:spLocks noChangeShapeType="1"/>
          </p:cNvSpPr>
          <p:nvPr/>
        </p:nvSpPr>
        <p:spPr bwMode="auto">
          <a:xfrm>
            <a:off x="5788025" y="2152650"/>
            <a:ext cx="0" cy="39528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6" name="Rectangle 16">
            <a:extLst>
              <a:ext uri="{FF2B5EF4-FFF2-40B4-BE49-F238E27FC236}">
                <a16:creationId xmlns:a16="http://schemas.microsoft.com/office/drawing/2014/main" id="{D9391EED-50EB-463B-8581-003AAE44F357}"/>
              </a:ext>
            </a:extLst>
          </p:cNvPr>
          <p:cNvSpPr>
            <a:spLocks noChangeArrowheads="1"/>
          </p:cNvSpPr>
          <p:nvPr/>
        </p:nvSpPr>
        <p:spPr bwMode="auto">
          <a:xfrm>
            <a:off x="6951663" y="1712913"/>
            <a:ext cx="9255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t>FILE SIZE</a:t>
            </a:r>
          </a:p>
        </p:txBody>
      </p:sp>
      <p:sp>
        <p:nvSpPr>
          <p:cNvPr id="92177" name="Rectangle 17">
            <a:extLst>
              <a:ext uri="{FF2B5EF4-FFF2-40B4-BE49-F238E27FC236}">
                <a16:creationId xmlns:a16="http://schemas.microsoft.com/office/drawing/2014/main" id="{1EB82F6E-F770-4099-AED9-4F8563B011FB}"/>
              </a:ext>
            </a:extLst>
          </p:cNvPr>
          <p:cNvSpPr>
            <a:spLocks noChangeArrowheads="1"/>
          </p:cNvSpPr>
          <p:nvPr/>
        </p:nvSpPr>
        <p:spPr bwMode="auto">
          <a:xfrm>
            <a:off x="6194425" y="3413125"/>
            <a:ext cx="1174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a:t>MODIFY DATE</a:t>
            </a:r>
          </a:p>
        </p:txBody>
      </p:sp>
      <p:sp>
        <p:nvSpPr>
          <p:cNvPr id="92178" name="Rectangle 18">
            <a:extLst>
              <a:ext uri="{FF2B5EF4-FFF2-40B4-BE49-F238E27FC236}">
                <a16:creationId xmlns:a16="http://schemas.microsoft.com/office/drawing/2014/main" id="{AEEBF464-47D6-456D-965E-E901C03547B9}"/>
              </a:ext>
            </a:extLst>
          </p:cNvPr>
          <p:cNvSpPr>
            <a:spLocks noChangeArrowheads="1"/>
          </p:cNvSpPr>
          <p:nvPr/>
        </p:nvSpPr>
        <p:spPr bwMode="auto">
          <a:xfrm>
            <a:off x="7970838" y="3875088"/>
            <a:ext cx="1020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solidFill>
                  <a:srgbClr val="FC0128"/>
                </a:solidFill>
              </a:rPr>
              <a:t>FILE NAME</a:t>
            </a:r>
          </a:p>
        </p:txBody>
      </p:sp>
      <p:sp>
        <p:nvSpPr>
          <p:cNvPr id="92179" name="Arc 19">
            <a:extLst>
              <a:ext uri="{FF2B5EF4-FFF2-40B4-BE49-F238E27FC236}">
                <a16:creationId xmlns:a16="http://schemas.microsoft.com/office/drawing/2014/main" id="{86A3B799-2374-42D2-A2BB-BE0F472CE72F}"/>
              </a:ext>
            </a:extLst>
          </p:cNvPr>
          <p:cNvSpPr>
            <a:spLocks/>
          </p:cNvSpPr>
          <p:nvPr/>
        </p:nvSpPr>
        <p:spPr bwMode="auto">
          <a:xfrm>
            <a:off x="7159625" y="3197225"/>
            <a:ext cx="441325" cy="534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80" name="Arc 20">
            <a:extLst>
              <a:ext uri="{FF2B5EF4-FFF2-40B4-BE49-F238E27FC236}">
                <a16:creationId xmlns:a16="http://schemas.microsoft.com/office/drawing/2014/main" id="{4F464845-9575-4BC2-AD21-FA00F9E01413}"/>
              </a:ext>
            </a:extLst>
          </p:cNvPr>
          <p:cNvSpPr>
            <a:spLocks/>
          </p:cNvSpPr>
          <p:nvPr/>
        </p:nvSpPr>
        <p:spPr bwMode="auto">
          <a:xfrm>
            <a:off x="6765925" y="2014538"/>
            <a:ext cx="371475" cy="5111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FC0128"/>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81" name="Line 21">
            <a:extLst>
              <a:ext uri="{FF2B5EF4-FFF2-40B4-BE49-F238E27FC236}">
                <a16:creationId xmlns:a16="http://schemas.microsoft.com/office/drawing/2014/main" id="{01A2A30E-E323-4194-A001-AEC415030DC6}"/>
              </a:ext>
            </a:extLst>
          </p:cNvPr>
          <p:cNvSpPr>
            <a:spLocks noChangeShapeType="1"/>
          </p:cNvSpPr>
          <p:nvPr/>
        </p:nvSpPr>
        <p:spPr bwMode="auto">
          <a:xfrm flipV="1">
            <a:off x="8413750" y="3197225"/>
            <a:ext cx="0" cy="604838"/>
          </a:xfrm>
          <a:prstGeom prst="line">
            <a:avLst/>
          </a:prstGeom>
          <a:noFill/>
          <a:ln w="12700">
            <a:solidFill>
              <a:srgbClr val="FC012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 </a:t>
            </a:r>
            <a:r>
              <a:rPr lang="zh-CN" altLang="en-US" dirty="0">
                <a:latin typeface="华文楷体" panose="02010600040101010101" pitchFamily="2" charset="-122"/>
                <a:ea typeface="华文楷体" panose="02010600040101010101" pitchFamily="2" charset="-122"/>
              </a:rPr>
              <a:t>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634403" y="1583723"/>
            <a:ext cx="6638592" cy="2169825"/>
          </a:xfrm>
          <a:prstGeom prst="rect">
            <a:avLst/>
          </a:prstGeom>
        </p:spPr>
        <p:txBody>
          <a:bodyPr wrap="square">
            <a:spAutoFit/>
          </a:bodyPr>
          <a:lstStyle/>
          <a:p>
            <a:pPr algn="just">
              <a:lnSpc>
                <a:spcPct val="125000"/>
              </a:lnSpc>
              <a:spcAft>
                <a:spcPts val="0"/>
              </a:spcAft>
              <a:tabLst>
                <a:tab pos="485775" algn="l"/>
              </a:tabLst>
            </a:pPr>
            <a:r>
              <a:rPr lang="zh-CN" altLang="zh-CN" b="1" kern="100" dirty="0">
                <a:solidFill>
                  <a:srgbClr val="000000"/>
                </a:solidFill>
                <a:latin typeface="华文楷体" panose="02010600040101010101" pitchFamily="2" charset="-122"/>
                <a:ea typeface="华文楷体" panose="02010600040101010101" pitchFamily="2" charset="-122"/>
              </a:rPr>
              <a:t>自底向上的文件结构组成：</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1</a:t>
            </a:r>
            <a:r>
              <a:rPr lang="zh-CN" altLang="zh-CN" b="1" kern="100" dirty="0">
                <a:solidFill>
                  <a:srgbClr val="6C0000"/>
                </a:solidFill>
                <a:latin typeface="华文楷体" panose="02010600040101010101" pitchFamily="2" charset="-122"/>
                <a:ea typeface="华文楷体" panose="02010600040101010101" pitchFamily="2" charset="-122"/>
              </a:rPr>
              <a:t>）数据项。</a:t>
            </a:r>
            <a:r>
              <a:rPr lang="zh-CN" altLang="zh-CN" b="1" kern="100" dirty="0">
                <a:solidFill>
                  <a:srgbClr val="000000"/>
                </a:solidFill>
                <a:latin typeface="华文楷体" panose="02010600040101010101" pitchFamily="2" charset="-122"/>
                <a:ea typeface="华文楷体" panose="02010600040101010101" pitchFamily="2" charset="-122"/>
              </a:rPr>
              <a:t>数据项是文件系统中最低级的数据组织形式，可分为以下两种类型：基本数据项</a:t>
            </a:r>
            <a:r>
              <a:rPr lang="zh-CN" altLang="en-US" b="1" kern="100" dirty="0">
                <a:solidFill>
                  <a:srgbClr val="000000"/>
                </a:solidFill>
                <a:latin typeface="华文楷体" panose="02010600040101010101" pitchFamily="2" charset="-122"/>
                <a:ea typeface="华文楷体" panose="02010600040101010101" pitchFamily="2" charset="-122"/>
              </a:rPr>
              <a:t>和</a:t>
            </a:r>
            <a:r>
              <a:rPr lang="zh-CN" altLang="zh-CN" b="1" kern="100" dirty="0">
                <a:solidFill>
                  <a:srgbClr val="000000"/>
                </a:solidFill>
                <a:latin typeface="华文楷体" panose="02010600040101010101" pitchFamily="2" charset="-122"/>
                <a:ea typeface="华文楷体" panose="02010600040101010101" pitchFamily="2" charset="-122"/>
              </a:rPr>
              <a:t>组合数据项</a:t>
            </a:r>
            <a:r>
              <a:rPr lang="zh-CN" altLang="en-US" b="1" kern="100" dirty="0">
                <a:solidFill>
                  <a:srgbClr val="000000"/>
                </a:solidFill>
                <a:latin typeface="华文楷体" panose="02010600040101010101" pitchFamily="2" charset="-122"/>
                <a:ea typeface="华文楷体" panose="02010600040101010101" pitchFamily="2" charset="-122"/>
              </a:rPr>
              <a:t>。</a:t>
            </a:r>
            <a:endParaRPr lang="en-US"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zh-CN" b="1" kern="100" dirty="0">
                <a:solidFill>
                  <a:srgbClr val="6C0000"/>
                </a:solidFill>
                <a:latin typeface="华文楷体" panose="02010600040101010101" pitchFamily="2" charset="-122"/>
                <a:ea typeface="华文楷体" panose="02010600040101010101" pitchFamily="2" charset="-122"/>
              </a:rPr>
              <a:t>）记录。</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记录是一个具有特定意义的信息单位，它由该记录在文件中的逻辑地址</a:t>
            </a: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相对位置</a:t>
            </a: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与记录名所对应的一组键、属性及其属性值所组成。</a:t>
            </a:r>
            <a:endParaRPr lang="zh-CN" altLang="zh-CN" b="1" kern="100" dirty="0">
              <a:latin typeface="华文楷体" panose="02010600040101010101" pitchFamily="2" charset="-122"/>
              <a:ea typeface="华文楷体" panose="02010600040101010101" pitchFamily="2" charset="-122"/>
            </a:endParaRPr>
          </a:p>
        </p:txBody>
      </p:sp>
      <p:pic>
        <p:nvPicPr>
          <p:cNvPr id="29" name="图片 28"/>
          <p:cNvPicPr>
            <a:picLocks noChangeAspect="1"/>
          </p:cNvPicPr>
          <p:nvPr/>
        </p:nvPicPr>
        <p:blipFill>
          <a:blip r:embed="rId3"/>
          <a:stretch>
            <a:fillRect/>
          </a:stretch>
        </p:blipFill>
        <p:spPr>
          <a:xfrm>
            <a:off x="3715606" y="3334871"/>
            <a:ext cx="3929725" cy="2187547"/>
          </a:xfrm>
          <a:prstGeom prst="rect">
            <a:avLst/>
          </a:prstGeom>
        </p:spPr>
      </p:pic>
      <p:sp>
        <p:nvSpPr>
          <p:cNvPr id="30" name="矩形 29"/>
          <p:cNvSpPr/>
          <p:nvPr/>
        </p:nvSpPr>
        <p:spPr>
          <a:xfrm>
            <a:off x="665552" y="3753548"/>
            <a:ext cx="3207201" cy="1477328"/>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）文件</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文件是指由创建者所定义的一组相关信息的集合，可分为有结构文件和无结构文件两种。在有结构文件中，文件由一组相似记录组成</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AD6470-CEF5-40AF-AE2B-DBF61A3E412A}"/>
              </a:ext>
            </a:extLst>
          </p:cNvPr>
          <p:cNvSpPr>
            <a:spLocks noGrp="1"/>
          </p:cNvSpPr>
          <p:nvPr>
            <p:ph type="body" sz="quarter" idx="12"/>
          </p:nvPr>
        </p:nvSpPr>
        <p:spPr/>
        <p:txBody>
          <a:bodyPr/>
          <a:lstStyle/>
          <a:p>
            <a:r>
              <a:rPr lang="zh-CN" altLang="en-US" dirty="0">
                <a:latin typeface="宋体" panose="02010600030101010101" pitchFamily="2" charset="-122"/>
              </a:rPr>
              <a:t>文件的分类</a:t>
            </a:r>
            <a:endParaRPr lang="zh-CN" altLang="en-US" dirty="0"/>
          </a:p>
        </p:txBody>
      </p:sp>
      <p:sp>
        <p:nvSpPr>
          <p:cNvPr id="3" name="内容占位符 2">
            <a:extLst>
              <a:ext uri="{FF2B5EF4-FFF2-40B4-BE49-F238E27FC236}">
                <a16:creationId xmlns:a16="http://schemas.microsoft.com/office/drawing/2014/main" id="{F6C947BF-B2EA-4F35-AB90-E1C421B6818F}"/>
              </a:ext>
            </a:extLst>
          </p:cNvPr>
          <p:cNvSpPr>
            <a:spLocks noGrp="1"/>
          </p:cNvSpPr>
          <p:nvPr>
            <p:ph sz="quarter" idx="13"/>
          </p:nvPr>
        </p:nvSpPr>
        <p:spPr>
          <a:xfrm>
            <a:off x="638177" y="1304138"/>
            <a:ext cx="8005763" cy="4618490"/>
          </a:xfrm>
        </p:spPr>
        <p:txBody>
          <a:bodyPr/>
          <a:lstStyle/>
          <a:p>
            <a:pPr algn="just"/>
            <a:r>
              <a:rPr lang="zh-CN" altLang="en-US" sz="2800" dirty="0">
                <a:latin typeface="宋体" panose="02010600030101010101" pitchFamily="2" charset="-122"/>
              </a:rPr>
              <a:t>按文件的性质分类</a:t>
            </a:r>
          </a:p>
          <a:p>
            <a:pPr lvl="1" algn="just"/>
            <a:r>
              <a:rPr lang="zh-CN" altLang="en-US" sz="2400" dirty="0">
                <a:latin typeface="宋体" panose="02010600030101010101" pitchFamily="2" charset="-122"/>
              </a:rPr>
              <a:t>普通文件: 指一般的用户文件和系统文件。</a:t>
            </a:r>
          </a:p>
          <a:p>
            <a:pPr lvl="1" algn="just"/>
            <a:r>
              <a:rPr lang="zh-CN" altLang="en-US" sz="2400" dirty="0">
                <a:latin typeface="宋体" panose="02010600030101010101" pitchFamily="2" charset="-122"/>
              </a:rPr>
              <a:t>目录文件: 指由文件目录项组成的文件。</a:t>
            </a:r>
          </a:p>
          <a:p>
            <a:pPr lvl="1" algn="just"/>
            <a:r>
              <a:rPr lang="zh-CN" altLang="en-US" sz="2400" dirty="0">
                <a:latin typeface="宋体" panose="02010600030101010101" pitchFamily="2" charset="-122"/>
              </a:rPr>
              <a:t>特别文件: 有的系统把设备作为文件统一管理和使用，并为区别起见，把设备称为特别文件。</a:t>
            </a:r>
          </a:p>
          <a:p>
            <a:pPr algn="just"/>
            <a:endParaRPr lang="zh-CN" altLang="en-US" sz="2800" dirty="0">
              <a:latin typeface="宋体" panose="02010600030101010101" pitchFamily="2" charset="-122"/>
            </a:endParaRPr>
          </a:p>
          <a:p>
            <a:r>
              <a:rPr lang="en-US" altLang="zh-CN" sz="2800" dirty="0"/>
              <a:t>UNIX</a:t>
            </a:r>
            <a:r>
              <a:rPr lang="zh-CN" altLang="en-US" sz="2800" dirty="0">
                <a:latin typeface="宋体" panose="02010600030101010101" pitchFamily="2" charset="-122"/>
              </a:rPr>
              <a:t>操作系统把文件分成普通文件、目录文件和特别文件。</a:t>
            </a:r>
            <a:r>
              <a:rPr lang="zh-CN" altLang="en-US" sz="2800" dirty="0"/>
              <a:t> </a:t>
            </a:r>
          </a:p>
          <a:p>
            <a:endParaRPr lang="zh-CN" altLang="en-US" dirty="0"/>
          </a:p>
        </p:txBody>
      </p:sp>
    </p:spTree>
    <p:extLst>
      <p:ext uri="{BB962C8B-B14F-4D97-AF65-F5344CB8AC3E}">
        <p14:creationId xmlns:p14="http://schemas.microsoft.com/office/powerpoint/2010/main" val="3276884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33934D-215B-4512-AB4F-2D4877445754}"/>
              </a:ext>
            </a:extLst>
          </p:cNvPr>
          <p:cNvSpPr>
            <a:spLocks noGrp="1"/>
          </p:cNvSpPr>
          <p:nvPr>
            <p:ph type="body" sz="quarter" idx="12"/>
          </p:nvPr>
        </p:nvSpPr>
        <p:spPr/>
        <p:txBody>
          <a:bodyPr/>
          <a:lstStyle/>
          <a:p>
            <a:r>
              <a:rPr lang="zh-CN" altLang="en-US" dirty="0">
                <a:latin typeface="宋体" panose="02010600030101010101" pitchFamily="2" charset="-122"/>
              </a:rPr>
              <a:t>文件属性</a:t>
            </a:r>
            <a:endParaRPr lang="zh-CN" altLang="en-US" dirty="0"/>
          </a:p>
        </p:txBody>
      </p:sp>
      <p:sp>
        <p:nvSpPr>
          <p:cNvPr id="3" name="内容占位符 2">
            <a:extLst>
              <a:ext uri="{FF2B5EF4-FFF2-40B4-BE49-F238E27FC236}">
                <a16:creationId xmlns:a16="http://schemas.microsoft.com/office/drawing/2014/main" id="{B1EBAE6C-706A-4CBC-9A0F-35AFBCA4F616}"/>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1BB10ADF-A3CB-45B8-A2C9-39FA2ECD09E3}"/>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b="1">
                <a:latin typeface="宋体" panose="02010600030101010101" pitchFamily="2" charset="-122"/>
              </a:rPr>
              <a:t>用一组信息指定文件的类型、操作特性和存取保护等，把这组信息称为文件的属性。文件的属性一般存放在文件的目录项中。</a:t>
            </a:r>
          </a:p>
          <a:p>
            <a:pPr algn="just"/>
            <a:endParaRPr lang="zh-CN" altLang="en-US" b="1">
              <a:latin typeface="宋体" panose="02010600030101010101" pitchFamily="2" charset="-122"/>
            </a:endParaRPr>
          </a:p>
          <a:p>
            <a:r>
              <a:rPr lang="zh-CN" altLang="en-US" b="1">
                <a:latin typeface="宋体" panose="02010600030101010101" pitchFamily="2" charset="-122"/>
              </a:rPr>
              <a:t>例如</a:t>
            </a:r>
            <a:r>
              <a:rPr lang="en-US" altLang="zh-CN" b="1"/>
              <a:t>MS-DOS</a:t>
            </a:r>
            <a:r>
              <a:rPr lang="zh-CN" altLang="en-US" b="1">
                <a:latin typeface="宋体" panose="02010600030101010101" pitchFamily="2" charset="-122"/>
              </a:rPr>
              <a:t>系统中，文件属性占目录项的一个字节，在这个字节中，</a:t>
            </a:r>
            <a:r>
              <a:rPr lang="zh-CN" altLang="en-US" b="1"/>
              <a:t>01</a:t>
            </a:r>
            <a:r>
              <a:rPr lang="zh-CN" altLang="en-US" b="1">
                <a:latin typeface="宋体" panose="02010600030101010101" pitchFamily="2" charset="-122"/>
              </a:rPr>
              <a:t>表示文件仅读，</a:t>
            </a:r>
            <a:r>
              <a:rPr lang="zh-CN" altLang="en-US" b="1"/>
              <a:t>02</a:t>
            </a:r>
            <a:r>
              <a:rPr lang="zh-CN" altLang="en-US" b="1">
                <a:latin typeface="宋体" panose="02010600030101010101" pitchFamily="2" charset="-122"/>
              </a:rPr>
              <a:t>表示隐含文件等。</a:t>
            </a:r>
            <a:r>
              <a:rPr lang="zh-CN" altLang="en-US" b="1"/>
              <a:t> </a:t>
            </a:r>
            <a:endParaRPr lang="zh-CN" altLang="en-US" b="1" dirty="0"/>
          </a:p>
        </p:txBody>
      </p:sp>
    </p:spTree>
    <p:extLst>
      <p:ext uri="{BB962C8B-B14F-4D97-AF65-F5344CB8AC3E}">
        <p14:creationId xmlns:p14="http://schemas.microsoft.com/office/powerpoint/2010/main" val="71420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89B7B1E-DF85-4432-9A23-402CD24B9C30}"/>
              </a:ext>
            </a:extLst>
          </p:cNvPr>
          <p:cNvSpPr>
            <a:spLocks noGrp="1"/>
          </p:cNvSpPr>
          <p:nvPr>
            <p:ph type="body" sz="quarter" idx="12"/>
          </p:nvPr>
        </p:nvSpPr>
        <p:spPr/>
        <p:txBody>
          <a:bodyPr/>
          <a:lstStyle/>
          <a:p>
            <a:r>
              <a:rPr lang="zh-CN" altLang="en-US" dirty="0">
                <a:latin typeface="宋体" panose="02010600030101010101" pitchFamily="2" charset="-122"/>
              </a:rPr>
              <a:t>文件系统</a:t>
            </a:r>
            <a:endParaRPr lang="zh-CN" altLang="en-US" dirty="0"/>
          </a:p>
        </p:txBody>
      </p:sp>
      <p:sp>
        <p:nvSpPr>
          <p:cNvPr id="3" name="内容占位符 2">
            <a:extLst>
              <a:ext uri="{FF2B5EF4-FFF2-40B4-BE49-F238E27FC236}">
                <a16:creationId xmlns:a16="http://schemas.microsoft.com/office/drawing/2014/main" id="{D8C7579B-5EC8-4E99-90DB-FAB4563ACC14}"/>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F43D5B61-15A4-4EF4-941C-2D3D694105B2}"/>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b="1">
                <a:latin typeface="宋体" panose="02010600030101010101" pitchFamily="2" charset="-122"/>
              </a:rPr>
              <a:t>操作系统中负责管理文件的机构称为文件系统。也有的文献上叫</a:t>
            </a:r>
            <a:r>
              <a:rPr lang="zh-CN" altLang="en-US" b="1">
                <a:solidFill>
                  <a:srgbClr val="FF0369"/>
                </a:solidFill>
                <a:latin typeface="宋体" panose="02010600030101010101" pitchFamily="2" charset="-122"/>
              </a:rPr>
              <a:t>信息系统</a:t>
            </a:r>
            <a:r>
              <a:rPr lang="zh-CN" altLang="en-US" b="1">
                <a:latin typeface="宋体" panose="02010600030101010101" pitchFamily="2" charset="-122"/>
              </a:rPr>
              <a:t>。</a:t>
            </a:r>
          </a:p>
          <a:p>
            <a:pPr algn="just"/>
            <a:endParaRPr lang="zh-CN" altLang="en-US" b="1">
              <a:latin typeface="宋体" panose="02010600030101010101" pitchFamily="2" charset="-122"/>
            </a:endParaRPr>
          </a:p>
          <a:p>
            <a:pPr algn="just"/>
            <a:endParaRPr lang="zh-CN" altLang="en-US" b="1">
              <a:latin typeface="宋体" panose="02010600030101010101" pitchFamily="2" charset="-122"/>
            </a:endParaRPr>
          </a:p>
          <a:p>
            <a:r>
              <a:rPr lang="zh-CN" altLang="en-US" b="1">
                <a:latin typeface="宋体" panose="02010600030101010101" pitchFamily="2" charset="-122"/>
              </a:rPr>
              <a:t>文件系统负责文件的创立、撤消、读写、修改、复制和存取控制等，并管理存放文件的各种资源。</a:t>
            </a:r>
            <a:r>
              <a:rPr lang="zh-CN" altLang="en-US" b="1"/>
              <a:t> </a:t>
            </a:r>
            <a:endParaRPr lang="zh-CN" altLang="en-US" b="1" dirty="0"/>
          </a:p>
        </p:txBody>
      </p:sp>
    </p:spTree>
    <p:extLst>
      <p:ext uri="{BB962C8B-B14F-4D97-AF65-F5344CB8AC3E}">
        <p14:creationId xmlns:p14="http://schemas.microsoft.com/office/powerpoint/2010/main" val="1089889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509E6459-CC48-40A6-A659-4C5DBB45C919}"/>
              </a:ext>
            </a:extLst>
          </p:cNvPr>
          <p:cNvSpPr txBox="1">
            <a:spLocks noChangeArrowheads="1"/>
          </p:cNvSpPr>
          <p:nvPr/>
        </p:nvSpPr>
        <p:spPr bwMode="auto">
          <a:xfrm>
            <a:off x="1066800" y="838200"/>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 </a:t>
            </a:r>
            <a:r>
              <a:rPr lang="zh-CN" altLang="en-US" b="1">
                <a:latin typeface="Times New Roman" panose="02020603050405020304" pitchFamily="18" charset="0"/>
              </a:rPr>
              <a:t>文件系统模型 </a:t>
            </a:r>
          </a:p>
        </p:txBody>
      </p:sp>
      <p:sp>
        <p:nvSpPr>
          <p:cNvPr id="284675" name="Text Box 3">
            <a:extLst>
              <a:ext uri="{FF2B5EF4-FFF2-40B4-BE49-F238E27FC236}">
                <a16:creationId xmlns:a16="http://schemas.microsoft.com/office/drawing/2014/main" id="{0321B588-E9A4-476A-8419-9D2E3D68B21E}"/>
              </a:ext>
            </a:extLst>
          </p:cNvPr>
          <p:cNvSpPr txBox="1">
            <a:spLocks noChangeArrowheads="1"/>
          </p:cNvSpPr>
          <p:nvPr/>
        </p:nvSpPr>
        <p:spPr bwMode="auto">
          <a:xfrm>
            <a:off x="3429000" y="5867400"/>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文件系统模型 </a:t>
            </a:r>
          </a:p>
        </p:txBody>
      </p:sp>
      <p:pic>
        <p:nvPicPr>
          <p:cNvPr id="284676" name="Picture 4" descr="未标题-1 拷贝">
            <a:extLst>
              <a:ext uri="{FF2B5EF4-FFF2-40B4-BE49-F238E27FC236}">
                <a16:creationId xmlns:a16="http://schemas.microsoft.com/office/drawing/2014/main" id="{1B756B20-3573-47D5-A816-5FE93B2B9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4876800" cy="4311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文件系统层次结构</a:t>
            </a:r>
            <a:r>
              <a:rPr lang="zh-CN" altLang="en-US" dirty="0">
                <a:latin typeface="华文楷体" panose="02010600040101010101" pitchFamily="2" charset="-122"/>
                <a:ea typeface="华文楷体" panose="02010600040101010101" pitchFamily="2" charset="-122"/>
              </a:rPr>
              <a:t>：</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3795809" y="823419"/>
            <a:ext cx="2389838" cy="5952603"/>
          </a:xfrm>
          <a:prstGeom prst="rect">
            <a:avLst/>
          </a:prstGeom>
        </p:spPr>
      </p:pic>
    </p:spTree>
    <p:extLst>
      <p:ext uri="{BB962C8B-B14F-4D97-AF65-F5344CB8AC3E}">
        <p14:creationId xmlns:p14="http://schemas.microsoft.com/office/powerpoint/2010/main" val="26224197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3465086"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什么是文件的逻辑结构</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34403" y="1707763"/>
            <a:ext cx="7391665" cy="1823576"/>
          </a:xfrm>
          <a:prstGeom prst="rect">
            <a:avLst/>
          </a:prstGeom>
        </p:spPr>
        <p:txBody>
          <a:bodyPr wrap="square">
            <a:spAutoFit/>
          </a:bodyPr>
          <a:lstStyle/>
          <a:p>
            <a:pPr indent="266700">
              <a:lnSpc>
                <a:spcPct val="125000"/>
              </a:lnSpc>
            </a:pP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文件的逻辑结构是用户可见的结构，逻辑文件从结构上分成二种形式：</a:t>
            </a:r>
            <a:endParaRPr lang="zh-CN" altLang="zh-CN" b="1" kern="100" dirty="0">
              <a:latin typeface="华文楷体" panose="02010600040101010101" pitchFamily="2" charset="-122"/>
              <a:ea typeface="华文楷体" panose="02010600040101010101" pitchFamily="2" charset="-122"/>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无结构的流式文件</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，是指对文件内信息不再划分单位，它是依次的一串字符流构成的文件。</a:t>
            </a:r>
            <a:endParaRPr lang="en-US" altLang="zh-CN" b="1" kern="100" dirty="0">
              <a:latin typeface="华文楷体" panose="02010600040101010101" pitchFamily="2" charset="-122"/>
              <a:ea typeface="华文楷体" panose="02010600040101010101" pitchFamily="2" charset="-122"/>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有结构的记录式文件</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是用户把文件内的信息按逻辑上独立的含义划分信息单位，每个单位称为一个逻辑记录（简称记录）。</a:t>
            </a:r>
            <a:endParaRPr lang="zh-CN" altLang="zh-CN" b="1" kern="100" dirty="0">
              <a:latin typeface="华文楷体" panose="02010600040101010101" pitchFamily="2" charset="-122"/>
              <a:ea typeface="华文楷体" panose="02010600040101010101" pitchFamily="2" charset="-122"/>
            </a:endParaRPr>
          </a:p>
        </p:txBody>
      </p:sp>
      <p:sp>
        <p:nvSpPr>
          <p:cNvPr id="5" name="矩形 4"/>
          <p:cNvSpPr/>
          <p:nvPr/>
        </p:nvSpPr>
        <p:spPr>
          <a:xfrm>
            <a:off x="570110" y="3638915"/>
            <a:ext cx="7455958" cy="2169825"/>
          </a:xfrm>
          <a:prstGeom prst="rect">
            <a:avLst/>
          </a:prstGeom>
          <a:solidFill>
            <a:schemeClr val="bg1">
              <a:lumMod val="95000"/>
            </a:schemeClr>
          </a:solidFill>
          <a:ln>
            <a:solidFill>
              <a:srgbClr val="C00000"/>
            </a:solidFill>
          </a:ln>
        </p:spPr>
        <p:txBody>
          <a:bodyPr wrap="square">
            <a:spAutoFit/>
          </a:bodyPr>
          <a:lstStyle/>
          <a:p>
            <a:pPr indent="304800">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文件的逻辑结构应遵循下述原则：</a:t>
            </a:r>
            <a:endParaRPr lang="zh-CN" altLang="zh-CN" b="1" kern="100" dirty="0">
              <a:solidFill>
                <a:srgbClr val="6C0000"/>
              </a:solidFill>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当用户对文件信息进行修改操作时，逻辑结构应能尽量减少对已存储好的文件信息的变动。</a:t>
            </a:r>
            <a:endParaRPr lang="zh-CN" altLang="zh-CN" b="1" kern="100" dirty="0">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当用户需要对文件信息进行读取操作时，逻辑结构应使文件系统在尽可能短的时间内查找到需要查找的记录或基本信息单位。</a:t>
            </a:r>
            <a:endParaRPr lang="zh-CN" altLang="zh-CN" b="1" kern="100" dirty="0">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尽可能减少文件信息存储空间的占用。</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19172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1</a:t>
            </a:r>
            <a:r>
              <a:rPr lang="zh-CN" altLang="en-US" sz="2000" dirty="0">
                <a:solidFill>
                  <a:srgbClr val="0C0CC6"/>
                </a:solidFill>
                <a:latin typeface="华文楷体" panose="02010600040101010101" pitchFamily="2" charset="-122"/>
                <a:ea typeface="华文楷体" panose="02010600040101010101" pitchFamily="2" charset="-122"/>
              </a:rPr>
              <a:t>）堆结构文件</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453267" y="2016348"/>
            <a:ext cx="5181051" cy="3554819"/>
          </a:xfrm>
          <a:prstGeom prst="rect">
            <a:avLst/>
          </a:prstGeom>
        </p:spPr>
        <p:txBody>
          <a:bodyPr wrap="square">
            <a:spAutoFit/>
          </a:bodyPr>
          <a:lstStyle/>
          <a:p>
            <a:pPr marL="285750" indent="-285750" algn="just">
              <a:lnSpc>
                <a:spcPct val="125000"/>
              </a:lnSpc>
              <a:spcAft>
                <a:spcPts val="0"/>
              </a:spcAft>
              <a:buFont typeface="Wingdings" panose="05000000000000000000" pitchFamily="2" charset="2"/>
              <a:buChar char="p"/>
            </a:pPr>
            <a:r>
              <a:rPr lang="zh-CN" altLang="zh-CN" b="1" kern="100" dirty="0">
                <a:solidFill>
                  <a:srgbClr val="000000"/>
                </a:solidFill>
                <a:latin typeface="华文楷体" panose="02010600040101010101" pitchFamily="2" charset="-122"/>
                <a:ea typeface="华文楷体" panose="02010600040101010101" pitchFamily="2" charset="-122"/>
              </a:rPr>
              <a:t>堆结构是最简单的文件组织形式</a:t>
            </a: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。文件中的记录可以长短不一，每条记录可以拥有不同的属性。这些记录的组织方式是按照生成的先后顺序排列而成。也就是说，记录的排列顺序与记录内容是无关的。</a:t>
            </a:r>
            <a:endParaRPr lang="en-US" altLang="zh-CN" b="1" kern="100" dirty="0">
              <a:solidFill>
                <a:srgbClr val="000000"/>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p"/>
            </a:pPr>
            <a:r>
              <a:rPr lang="zh-CN" altLang="zh-CN" b="1" kern="100" dirty="0">
                <a:solidFill>
                  <a:srgbClr val="000000"/>
                </a:solidFill>
                <a:latin typeface="华文楷体" panose="02010600040101010101" pitchFamily="2" charset="-122"/>
                <a:ea typeface="华文楷体" panose="02010600040101010101" pitchFamily="2" charset="-122"/>
              </a:rPr>
              <a:t>堆结构的文件有利于记录的追加，能够较好地用于穷举查找。但是如果需要按照关键字查找某条记录时，只能搜索文件的全部内容，效率会很差。因此这种组织方式对于大部分文件都是不适用的。</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stretch>
            <a:fillRect/>
          </a:stretch>
        </p:blipFill>
        <p:spPr>
          <a:xfrm>
            <a:off x="5704959" y="2380129"/>
            <a:ext cx="3391202" cy="2312893"/>
          </a:xfrm>
          <a:prstGeom prst="rect">
            <a:avLst/>
          </a:prstGeom>
        </p:spPr>
      </p:pic>
    </p:spTree>
    <p:extLst>
      <p:ext uri="{BB962C8B-B14F-4D97-AF65-F5344CB8AC3E}">
        <p14:creationId xmlns:p14="http://schemas.microsoft.com/office/powerpoint/2010/main" val="379472185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2</a:t>
            </a:r>
            <a:r>
              <a:rPr lang="zh-CN" altLang="en-US" sz="2000" dirty="0">
                <a:solidFill>
                  <a:srgbClr val="0C0CC6"/>
                </a:solidFill>
                <a:latin typeface="华文楷体" panose="02010600040101010101" pitchFamily="2" charset="-122"/>
                <a:ea typeface="华文楷体" panose="02010600040101010101" pitchFamily="2" charset="-122"/>
              </a:rPr>
              <a:t>）顺序结构的文件</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0109" y="2188766"/>
            <a:ext cx="7753619" cy="1200329"/>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顺序结构是一种最常见的文件组织形式。记录在文件中按照某个规则进行排序，通常按照某个关键字（如按照数字或字母顺序）排序。如果需要频繁地对文件中的记录进行查找、增加或删除操作，则可以采用这样的结构来组织文件</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1782055" y="3421586"/>
            <a:ext cx="5329725" cy="2584110"/>
          </a:xfrm>
          <a:prstGeom prst="rect">
            <a:avLst/>
          </a:prstGeom>
        </p:spPr>
      </p:pic>
    </p:spTree>
    <p:extLst>
      <p:ext uri="{BB962C8B-B14F-4D97-AF65-F5344CB8AC3E}">
        <p14:creationId xmlns:p14="http://schemas.microsoft.com/office/powerpoint/2010/main" val="6501481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994887"/>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3</a:t>
            </a:r>
            <a:r>
              <a:rPr lang="zh-CN" altLang="en-US" sz="2000" dirty="0">
                <a:solidFill>
                  <a:srgbClr val="0C0CC6"/>
                </a:solidFill>
                <a:latin typeface="华文楷体" panose="02010600040101010101" pitchFamily="2" charset="-122"/>
                <a:ea typeface="华文楷体" panose="02010600040101010101" pitchFamily="2" charset="-122"/>
              </a:rPr>
              <a:t>）散列结构的文件</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98696" y="1687801"/>
            <a:ext cx="8065844" cy="992579"/>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如果考虑到搜索时间复杂度，采用</a:t>
            </a:r>
            <a:r>
              <a:rPr lang="zh-CN" altLang="zh-CN" b="1" kern="100" dirty="0">
                <a:solidFill>
                  <a:srgbClr val="6C0000"/>
                </a:solidFill>
                <a:latin typeface="华文楷体" panose="02010600040101010101" pitchFamily="2" charset="-122"/>
                <a:ea typeface="华文楷体" panose="02010600040101010101" pitchFamily="2" charset="-122"/>
              </a:rPr>
              <a:t>散列结构</a:t>
            </a:r>
            <a:r>
              <a:rPr lang="zh-CN" altLang="zh-CN" b="1" kern="100" dirty="0">
                <a:solidFill>
                  <a:srgbClr val="000000"/>
                </a:solidFill>
                <a:latin typeface="华文楷体" panose="02010600040101010101" pitchFamily="2" charset="-122"/>
                <a:ea typeface="华文楷体" panose="02010600040101010101" pitchFamily="2" charset="-122"/>
              </a:rPr>
              <a:t>来组织文件是一种较好的方法。</a:t>
            </a:r>
            <a:endParaRPr lang="zh-CN" altLang="zh-CN" b="1" kern="100" dirty="0">
              <a:latin typeface="华文楷体" panose="02010600040101010101" pitchFamily="2" charset="-122"/>
              <a:ea typeface="华文楷体" panose="02010600040101010101" pitchFamily="2" charset="-122"/>
            </a:endParaRPr>
          </a:p>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散列文件使用散列函数将记录的关键字值经过计算转化为记录的逻辑号（也可理解为记录的编号）。</a:t>
            </a:r>
            <a:endParaRPr lang="zh-CN" altLang="en-US"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64867" y="2954761"/>
            <a:ext cx="2441652" cy="3818329"/>
          </a:xfrm>
          <a:prstGeom prst="rect">
            <a:avLst/>
          </a:prstGeom>
        </p:spPr>
      </p:pic>
      <p:pic>
        <p:nvPicPr>
          <p:cNvPr id="5" name="图片 4"/>
          <p:cNvPicPr>
            <a:picLocks noChangeAspect="1"/>
          </p:cNvPicPr>
          <p:nvPr/>
        </p:nvPicPr>
        <p:blipFill>
          <a:blip r:embed="rId4"/>
          <a:stretch>
            <a:fillRect/>
          </a:stretch>
        </p:blipFill>
        <p:spPr>
          <a:xfrm>
            <a:off x="5315583" y="2400677"/>
            <a:ext cx="2758722" cy="4457323"/>
          </a:xfrm>
          <a:prstGeom prst="rect">
            <a:avLst/>
          </a:prstGeom>
        </p:spPr>
      </p:pic>
      <p:sp>
        <p:nvSpPr>
          <p:cNvPr id="6" name="右箭头 5"/>
          <p:cNvSpPr/>
          <p:nvPr/>
        </p:nvSpPr>
        <p:spPr>
          <a:xfrm>
            <a:off x="3429000" y="4343400"/>
            <a:ext cx="1886583"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20849" y="3847619"/>
            <a:ext cx="1886583" cy="461665"/>
          </a:xfrm>
          <a:prstGeom prst="rect">
            <a:avLst/>
          </a:prstGeom>
        </p:spPr>
        <p:txBody>
          <a:bodyPr wrap="square">
            <a:spAutoFit/>
          </a:bodyPr>
          <a:lstStyle/>
          <a:p>
            <a:r>
              <a:rPr lang="en-US" altLang="zh-CN" sz="1200" b="1" dirty="0">
                <a:solidFill>
                  <a:srgbClr val="6C0000"/>
                </a:solidFill>
                <a:latin typeface="宋体" panose="02010600030101010101" pitchFamily="2" charset="-122"/>
                <a:cs typeface="Times New Roman" panose="02020603050405020304" pitchFamily="18" charset="0"/>
              </a:rPr>
              <a:t>H(Key)</a:t>
            </a:r>
            <a:r>
              <a:rPr lang="zh-CN" altLang="zh-CN" sz="1200" b="1" dirty="0">
                <a:solidFill>
                  <a:srgbClr val="6C0000"/>
                </a:solidFill>
                <a:ea typeface="宋体" panose="02010600030101010101" pitchFamily="2" charset="-122"/>
                <a:cs typeface="Times New Roman" panose="02020603050405020304" pitchFamily="18" charset="0"/>
              </a:rPr>
              <a:t>的值为</a:t>
            </a:r>
            <a:r>
              <a:rPr lang="en-US" altLang="zh-CN" sz="1200" b="1" dirty="0">
                <a:solidFill>
                  <a:srgbClr val="6C0000"/>
                </a:solidFill>
                <a:ea typeface="宋体" panose="02010600030101010101" pitchFamily="2" charset="-122"/>
                <a:cs typeface="Times New Roman" panose="02020603050405020304" pitchFamily="18" charset="0"/>
              </a:rPr>
              <a:t>Key</a:t>
            </a:r>
            <a:r>
              <a:rPr lang="zh-CN" altLang="zh-CN" sz="1200" b="1" dirty="0">
                <a:solidFill>
                  <a:srgbClr val="6C0000"/>
                </a:solidFill>
                <a:ea typeface="宋体" panose="02010600030101010101" pitchFamily="2" charset="-122"/>
                <a:cs typeface="Times New Roman" panose="02020603050405020304" pitchFamily="18" charset="0"/>
              </a:rPr>
              <a:t>的首字母在字母表中的顺序编号</a:t>
            </a:r>
            <a:endParaRPr lang="zh-CN" altLang="en-US" sz="1200" b="1" dirty="0">
              <a:solidFill>
                <a:srgbClr val="6C0000"/>
              </a:solidFill>
            </a:endParaRPr>
          </a:p>
        </p:txBody>
      </p:sp>
    </p:spTree>
    <p:extLst>
      <p:ext uri="{BB962C8B-B14F-4D97-AF65-F5344CB8AC3E}">
        <p14:creationId xmlns:p14="http://schemas.microsoft.com/office/powerpoint/2010/main" val="55945036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276858"/>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34403" y="13092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727859" y="1998114"/>
            <a:ext cx="6548718" cy="3554819"/>
          </a:xfrm>
          <a:prstGeom prst="rect">
            <a:avLst/>
          </a:prstGeom>
        </p:spPr>
        <p:txBody>
          <a:bodyPr wrap="square">
            <a:spAutoFit/>
          </a:bodyPr>
          <a:lstStyle/>
          <a:p>
            <a:pPr marL="342900" lvl="0" indent="-342900">
              <a:lnSpc>
                <a:spcPct val="125000"/>
              </a:lnSpc>
              <a:buFont typeface="+mj-lt"/>
              <a:buAutoNum type="arabicPeriod"/>
            </a:pPr>
            <a:r>
              <a:rPr lang="zh-CN" altLang="zh-CN" b="1" kern="100" dirty="0">
                <a:solidFill>
                  <a:srgbClr val="0C0CC6"/>
                </a:solidFill>
                <a:latin typeface="华文楷体" panose="02010600040101010101" pitchFamily="2" charset="-122"/>
                <a:ea typeface="华文楷体" panose="02010600040101010101" pitchFamily="2" charset="-122"/>
              </a:rPr>
              <a:t>顺序读写</a:t>
            </a: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顺序读写是按照文件的逻辑地址顺序存取。针对不同性质的文件，我们可以采用不同的实现方法：</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）对于无结构的流式文件，每读取文件中的一个字符，文件内部指针便向后移动指向下一个字符。</a:t>
            </a:r>
            <a:r>
              <a:rPr lang="zh-CN" altLang="zh-CN" b="1" dirty="0">
                <a:latin typeface="华文楷体" panose="02010600040101010101" pitchFamily="2" charset="-122"/>
                <a:ea typeface="华文楷体" panose="02010600040101010101" pitchFamily="2" charset="-122"/>
              </a:rPr>
              <a:t>文件指针不能回溯</a:t>
            </a:r>
            <a:r>
              <a:rPr lang="zh-CN" altLang="en-US" b="1" dirty="0">
                <a:latin typeface="华文楷体" panose="02010600040101010101" pitchFamily="2" charset="-122"/>
                <a:ea typeface="华文楷体" panose="02010600040101010101" pitchFamily="2" charset="-122"/>
              </a:rPr>
              <a:t>。</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）对于记录型的文件，固定长度的记录实现起来是比较简单的。在读写记录时，总是读完上一条记录，才能接着读写逻辑号紧邻的下一条记录。</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顺序读写主要用于磁带文件，但也适用于磁盘上的顺序存储的文件。</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182350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文件（续） </a:t>
            </a:r>
            <a:r>
              <a:rPr lang="zh-CN" altLang="en-US" dirty="0">
                <a:latin typeface="华文楷体" panose="02010600040101010101" pitchFamily="2" charset="-122"/>
                <a:ea typeface="华文楷体" panose="02010600040101010101" pitchFamily="2" charset="-122"/>
              </a:rPr>
              <a:t>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65552" y="1508627"/>
            <a:ext cx="7135055" cy="4939814"/>
          </a:xfrm>
          <a:prstGeom prst="rect">
            <a:avLst/>
          </a:prstGeom>
        </p:spPr>
        <p:txBody>
          <a:bodyPr wrap="square">
            <a:spAutoFit/>
          </a:bodyPr>
          <a:lstStyle/>
          <a:p>
            <a:pPr indent="133350" algn="just">
              <a:lnSpc>
                <a:spcPct val="125000"/>
              </a:lnSpc>
              <a:spcAft>
                <a:spcPts val="0"/>
              </a:spcAft>
              <a:tabLst>
                <a:tab pos="485775" algn="l"/>
              </a:tabLst>
            </a:pPr>
            <a:r>
              <a:rPr lang="zh-CN" altLang="zh-CN" b="1" kern="100" dirty="0">
                <a:solidFill>
                  <a:srgbClr val="000000"/>
                </a:solidFill>
                <a:latin typeface="华文楷体" panose="02010600040101010101" pitchFamily="2" charset="-122"/>
                <a:ea typeface="华文楷体" panose="02010600040101010101" pitchFamily="2" charset="-122"/>
              </a:rPr>
              <a:t>文件有一定的属性，这根据系统的不同而有所不同，但是通常都包括如下属性。</a:t>
            </a:r>
            <a:endParaRPr lang="zh-CN" altLang="zh-CN" b="1" kern="100" dirty="0">
              <a:latin typeface="华文楷体" panose="02010600040101010101" pitchFamily="2" charset="-122"/>
              <a:ea typeface="华文楷体" panose="02010600040101010101" pitchFamily="2" charset="-122"/>
            </a:endParaRPr>
          </a:p>
          <a:p>
            <a:pPr indent="133350"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1</a:t>
            </a:r>
            <a:r>
              <a:rPr lang="zh-CN" altLang="zh-CN" b="1" kern="100" dirty="0">
                <a:solidFill>
                  <a:srgbClr val="6C0000"/>
                </a:solidFill>
                <a:latin typeface="华文楷体" panose="02010600040101010101" pitchFamily="2" charset="-122"/>
                <a:ea typeface="华文楷体" panose="02010600040101010101" pitchFamily="2" charset="-122"/>
              </a:rPr>
              <a:t>）名称。</a:t>
            </a:r>
            <a:r>
              <a:rPr lang="zh-CN" altLang="zh-CN" b="1" kern="100" dirty="0">
                <a:solidFill>
                  <a:srgbClr val="000000"/>
                </a:solidFill>
                <a:latin typeface="华文楷体" panose="02010600040101010101" pitchFamily="2" charset="-122"/>
                <a:ea typeface="华文楷体" panose="02010600040101010101" pitchFamily="2" charset="-122"/>
              </a:rPr>
              <a:t>用户为文件指定的名称，便于用户按名存取文件。</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zh-CN" b="1" kern="100" dirty="0">
                <a:solidFill>
                  <a:srgbClr val="6C0000"/>
                </a:solidFill>
                <a:latin typeface="华文楷体" panose="02010600040101010101" pitchFamily="2" charset="-122"/>
                <a:ea typeface="华文楷体" panose="02010600040101010101" pitchFamily="2" charset="-122"/>
              </a:rPr>
              <a:t>）标识符。</a:t>
            </a:r>
            <a:r>
              <a:rPr lang="zh-CN" altLang="zh-CN" b="1" kern="100" dirty="0">
                <a:solidFill>
                  <a:srgbClr val="000000"/>
                </a:solidFill>
                <a:latin typeface="华文楷体" panose="02010600040101010101" pitchFamily="2" charset="-122"/>
                <a:ea typeface="华文楷体" panose="02010600040101010101" pitchFamily="2" charset="-122"/>
              </a:rPr>
              <a:t>标识文件系统内文件的唯一标签，通常为数字，用户无法直接使用该标识符。</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3</a:t>
            </a:r>
            <a:r>
              <a:rPr lang="zh-CN" altLang="zh-CN" b="1" kern="100" dirty="0">
                <a:solidFill>
                  <a:srgbClr val="6C0000"/>
                </a:solidFill>
                <a:latin typeface="华文楷体" panose="02010600040101010101" pitchFamily="2" charset="-122"/>
                <a:ea typeface="华文楷体" panose="02010600040101010101" pitchFamily="2" charset="-122"/>
              </a:rPr>
              <a:t>）文件类型。</a:t>
            </a:r>
            <a:r>
              <a:rPr lang="zh-CN" altLang="zh-CN" b="1" kern="100" dirty="0">
                <a:solidFill>
                  <a:srgbClr val="000000"/>
                </a:solidFill>
                <a:latin typeface="华文楷体" panose="02010600040101010101" pitchFamily="2" charset="-122"/>
                <a:ea typeface="华文楷体" panose="02010600040101010101" pitchFamily="2" charset="-122"/>
              </a:rPr>
              <a:t>支持不同类型文件的系统需要这种信息。</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4</a:t>
            </a:r>
            <a:r>
              <a:rPr lang="zh-CN" altLang="zh-CN" b="1" kern="100" dirty="0">
                <a:solidFill>
                  <a:srgbClr val="6C0000"/>
                </a:solidFill>
                <a:latin typeface="华文楷体" panose="02010600040101010101" pitchFamily="2" charset="-122"/>
                <a:ea typeface="华文楷体" panose="02010600040101010101" pitchFamily="2" charset="-122"/>
              </a:rPr>
              <a:t>）位置。</a:t>
            </a:r>
            <a:r>
              <a:rPr lang="zh-CN" altLang="zh-CN" b="1" kern="100" dirty="0">
                <a:solidFill>
                  <a:srgbClr val="000000"/>
                </a:solidFill>
                <a:latin typeface="华文楷体" panose="02010600040101010101" pitchFamily="2" charset="-122"/>
                <a:ea typeface="华文楷体" panose="02010600040101010101" pitchFamily="2" charset="-122"/>
              </a:rPr>
              <a:t>指向存储设备和设备上文件位置的指针。</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5</a:t>
            </a:r>
            <a:r>
              <a:rPr lang="zh-CN" altLang="zh-CN" b="1" kern="100" dirty="0">
                <a:solidFill>
                  <a:srgbClr val="6C0000"/>
                </a:solidFill>
                <a:latin typeface="华文楷体" panose="02010600040101010101" pitchFamily="2" charset="-122"/>
                <a:ea typeface="华文楷体" panose="02010600040101010101" pitchFamily="2" charset="-122"/>
              </a:rPr>
              <a:t>）大小。</a:t>
            </a:r>
            <a:r>
              <a:rPr lang="zh-CN" altLang="zh-CN" b="1" kern="100" dirty="0">
                <a:solidFill>
                  <a:srgbClr val="000000"/>
                </a:solidFill>
                <a:latin typeface="华文楷体" panose="02010600040101010101" pitchFamily="2" charset="-122"/>
                <a:ea typeface="华文楷体" panose="02010600040101010101" pitchFamily="2" charset="-122"/>
              </a:rPr>
              <a:t>文件当前大小（用字节、字或块表示），也可包含文件允许的最大值。</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6</a:t>
            </a:r>
            <a:r>
              <a:rPr lang="zh-CN" altLang="zh-CN" b="1" kern="100" dirty="0">
                <a:solidFill>
                  <a:srgbClr val="6C0000"/>
                </a:solidFill>
                <a:latin typeface="华文楷体" panose="02010600040101010101" pitchFamily="2" charset="-122"/>
                <a:ea typeface="华文楷体" panose="02010600040101010101" pitchFamily="2" charset="-122"/>
              </a:rPr>
              <a:t>）保护。</a:t>
            </a:r>
            <a:r>
              <a:rPr lang="zh-CN" altLang="zh-CN" b="1" kern="100" dirty="0">
                <a:solidFill>
                  <a:srgbClr val="000000"/>
                </a:solidFill>
                <a:latin typeface="华文楷体" panose="02010600040101010101" pitchFamily="2" charset="-122"/>
                <a:ea typeface="华文楷体" panose="02010600040101010101" pitchFamily="2" charset="-122"/>
              </a:rPr>
              <a:t>对文件进行保护的访问控制信息。</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7</a:t>
            </a:r>
            <a:r>
              <a:rPr lang="zh-CN" altLang="zh-CN" b="1" kern="100" dirty="0">
                <a:solidFill>
                  <a:srgbClr val="6C0000"/>
                </a:solidFill>
                <a:latin typeface="华文楷体" panose="02010600040101010101" pitchFamily="2" charset="-122"/>
                <a:ea typeface="华文楷体" panose="02010600040101010101" pitchFamily="2" charset="-122"/>
              </a:rPr>
              <a:t>）时间、日期和用户标识。</a:t>
            </a:r>
            <a:r>
              <a:rPr lang="zh-CN" altLang="zh-CN" b="1" kern="100" dirty="0">
                <a:solidFill>
                  <a:srgbClr val="000000"/>
                </a:solidFill>
                <a:latin typeface="华文楷体" panose="02010600040101010101" pitchFamily="2" charset="-122"/>
                <a:ea typeface="华文楷体" panose="02010600040101010101" pitchFamily="2" charset="-122"/>
              </a:rPr>
              <a:t>文件创建、上次修改和上次访问的相关信息，用于保护、安全和跟踪文件的使用。</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tabLst>
                <a:tab pos="485775" algn="l"/>
              </a:tabLs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有些较新的文件系统还支持扩展文件属性，包括文件的字符编码和安全功能等属性。</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254285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276858"/>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34403" y="13092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98696" y="1894668"/>
            <a:ext cx="6928729" cy="3208571"/>
          </a:xfrm>
          <a:prstGeom prst="rect">
            <a:avLst/>
          </a:prstGeom>
        </p:spPr>
        <p:txBody>
          <a:bodyPr wrap="square">
            <a:spAutoFit/>
          </a:bodyPr>
          <a:lstStyle/>
          <a:p>
            <a:pPr lvl="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 </a:t>
            </a:r>
            <a:r>
              <a:rPr lang="zh-CN" altLang="zh-CN" b="1" kern="100" dirty="0">
                <a:solidFill>
                  <a:srgbClr val="0C0CC6"/>
                </a:solidFill>
                <a:latin typeface="华文楷体" panose="02010600040101010101" pitchFamily="2" charset="-122"/>
                <a:ea typeface="华文楷体" panose="02010600040101010101" pitchFamily="2" charset="-122"/>
              </a:rPr>
              <a:t>直接读写（随机读写法）</a:t>
            </a:r>
            <a:endParaRPr lang="en-US" altLang="zh-CN" b="1" kern="100" dirty="0">
              <a:solidFill>
                <a:srgbClr val="0C0CC6"/>
              </a:solidFill>
              <a:latin typeface="华文楷体" panose="02010600040101010101" pitchFamily="2" charset="-122"/>
              <a:ea typeface="华文楷体" panose="02010600040101010101" pitchFamily="2" charset="-122"/>
            </a:endParaRPr>
          </a:p>
          <a:p>
            <a:pPr lvl="0" algn="just">
              <a:lnSpc>
                <a:spcPct val="125000"/>
              </a:lnSpc>
              <a:spcAft>
                <a:spcPts val="0"/>
              </a:spcAft>
            </a:pPr>
            <a:endParaRPr lang="zh-CN" altLang="zh-CN" b="1" kern="100" dirty="0">
              <a:solidFill>
                <a:srgbClr val="0C0CC6"/>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在现代文件系统中，更多的应用程序需要以任意次序直接读写文件中的某个记录。</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为了实现直接存取，一个文件可以看作由顺序编号的逻辑块（也可理解为记录）组成的，这些块常常划成等长，作为定位和存取的一个最小单位，于是用户可以请求读块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22</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、然后，写块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48</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，再读块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9</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等等。这种方法中，文件指针可以定位到指定逻辑块，无需一块一块地移动指针。</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8766932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52182"/>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98696" y="11036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0110" y="1484023"/>
            <a:ext cx="6928729" cy="416332"/>
          </a:xfrm>
          <a:prstGeom prst="rect">
            <a:avLst/>
          </a:prstGeom>
        </p:spPr>
        <p:txBody>
          <a:bodyPr wrap="square">
            <a:spAutoFit/>
          </a:bodyPr>
          <a:lstStyle/>
          <a:p>
            <a:pPr lvl="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 </a:t>
            </a:r>
            <a:r>
              <a:rPr lang="zh-CN" altLang="en-US" b="1" kern="100" dirty="0">
                <a:solidFill>
                  <a:srgbClr val="0C0CC6"/>
                </a:solidFill>
                <a:latin typeface="华文楷体" panose="02010600040101010101" pitchFamily="2" charset="-122"/>
                <a:ea typeface="华文楷体" panose="02010600040101010101" pitchFamily="2" charset="-122"/>
              </a:rPr>
              <a:t>索引读写</a:t>
            </a:r>
            <a:endParaRPr lang="zh-CN" altLang="zh-CN" b="1" kern="100" dirty="0">
              <a:latin typeface="华文楷体" panose="02010600040101010101" pitchFamily="2" charset="-122"/>
              <a:ea typeface="华文楷体" panose="02010600040101010101" pitchFamily="2" charset="-122"/>
            </a:endParaRPr>
          </a:p>
        </p:txBody>
      </p:sp>
      <p:sp>
        <p:nvSpPr>
          <p:cNvPr id="4" name="矩形 3"/>
          <p:cNvSpPr/>
          <p:nvPr/>
        </p:nvSpPr>
        <p:spPr>
          <a:xfrm>
            <a:off x="570110" y="1883490"/>
            <a:ext cx="8348232"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这种方法是建立在直接读写基础上的。可以为文件创建一个索引表，索引表可以包含两项：键值与逻辑号（逻辑块号）。当需要按照键值查找文件记录时首先搜索索引，找到该键值对应的逻辑块号，然后读出需要的记录信息。</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570110" y="2806820"/>
            <a:ext cx="7511621" cy="3725151"/>
          </a:xfrm>
          <a:prstGeom prst="rect">
            <a:avLst/>
          </a:prstGeom>
        </p:spPr>
      </p:pic>
    </p:spTree>
    <p:extLst>
      <p:ext uri="{BB962C8B-B14F-4D97-AF65-F5344CB8AC3E}">
        <p14:creationId xmlns:p14="http://schemas.microsoft.com/office/powerpoint/2010/main" val="79342705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8C08531C-550B-493C-9F9B-DC1F44CAC4FC}"/>
              </a:ext>
            </a:extLst>
          </p:cNvPr>
          <p:cNvSpPr>
            <a:spLocks noGrp="1" noChangeArrowheads="1"/>
          </p:cNvSpPr>
          <p:nvPr>
            <p:ph type="title" idx="4294967295"/>
          </p:nvPr>
        </p:nvSpPr>
        <p:spPr>
          <a:xfrm>
            <a:off x="825500" y="563563"/>
            <a:ext cx="7340600" cy="685800"/>
          </a:xfrm>
          <a:noFill/>
          <a:ln/>
        </p:spPr>
        <p:txBody>
          <a:bodyPr>
            <a:normAutofit fontScale="90000"/>
          </a:bodyPr>
          <a:lstStyle/>
          <a:p>
            <a:r>
              <a:rPr lang="zh-CN" altLang="en-US" i="1" u="sng"/>
              <a:t>文件的物理结构</a:t>
            </a:r>
          </a:p>
        </p:txBody>
      </p:sp>
      <p:sp>
        <p:nvSpPr>
          <p:cNvPr id="366595" name="Text Box 3">
            <a:extLst>
              <a:ext uri="{FF2B5EF4-FFF2-40B4-BE49-F238E27FC236}">
                <a16:creationId xmlns:a16="http://schemas.microsoft.com/office/drawing/2014/main" id="{C5F16286-2C68-4868-A6C5-07620CC3E67A}"/>
              </a:ext>
            </a:extLst>
          </p:cNvPr>
          <p:cNvSpPr txBox="1">
            <a:spLocks noChangeArrowheads="1"/>
          </p:cNvSpPr>
          <p:nvPr/>
        </p:nvSpPr>
        <p:spPr bwMode="auto">
          <a:xfrm>
            <a:off x="762000" y="1143000"/>
            <a:ext cx="82296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914400" indent="-457200">
              <a:defRPr kumimoji="1" sz="2400">
                <a:solidFill>
                  <a:schemeClr val="tx1"/>
                </a:solidFill>
                <a:latin typeface="Arial Narrow" panose="020B0606020202030204" pitchFamily="34" charset="0"/>
                <a:ea typeface="宋体" panose="02010600030101010101" pitchFamily="2" charset="-122"/>
              </a:defRPr>
            </a:lvl2pPr>
            <a:lvl3pPr marL="1371600" indent="-457200">
              <a:defRPr kumimoji="1" sz="2400">
                <a:solidFill>
                  <a:schemeClr val="tx1"/>
                </a:solidFill>
                <a:latin typeface="Arial Narrow" panose="020B0606020202030204" pitchFamily="34" charset="0"/>
                <a:ea typeface="宋体" panose="02010600030101010101" pitchFamily="2" charset="-122"/>
              </a:defRPr>
            </a:lvl3pPr>
            <a:lvl4pPr marL="1828800" indent="-457200">
              <a:defRPr kumimoji="1" sz="2400">
                <a:solidFill>
                  <a:schemeClr val="tx1"/>
                </a:solidFill>
                <a:latin typeface="Arial Narrow" panose="020B0606020202030204" pitchFamily="34" charset="0"/>
                <a:ea typeface="宋体" panose="02010600030101010101" pitchFamily="2" charset="-122"/>
              </a:defRPr>
            </a:lvl4pPr>
            <a:lvl5pPr marL="2286000" indent="-457200">
              <a:defRPr kumimoji="1" sz="2400">
                <a:solidFill>
                  <a:schemeClr val="tx1"/>
                </a:solidFill>
                <a:latin typeface="Arial Narrow" panose="020B0606020202030204" pitchFamily="34"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50000"/>
              </a:spcBef>
              <a:buClr>
                <a:srgbClr val="FF33CC"/>
              </a:buClr>
              <a:buFont typeface="Wingdings" panose="05000000000000000000" pitchFamily="2" charset="2"/>
              <a:buNone/>
            </a:pPr>
            <a:r>
              <a:rPr lang="zh-CN" altLang="en-US" sz="2000" b="1">
                <a:latin typeface="Times New Roman" panose="02020603050405020304" pitchFamily="18" charset="0"/>
                <a:ea typeface="楷体_GB2312" pitchFamily="49" charset="-122"/>
              </a:rPr>
              <a:t>文件的物理结构是指文件在存储设备上存放方法。</a:t>
            </a:r>
          </a:p>
        </p:txBody>
      </p:sp>
      <p:sp>
        <p:nvSpPr>
          <p:cNvPr id="366596" name="Rectangle 4">
            <a:extLst>
              <a:ext uri="{FF2B5EF4-FFF2-40B4-BE49-F238E27FC236}">
                <a16:creationId xmlns:a16="http://schemas.microsoft.com/office/drawing/2014/main" id="{F2E524FF-09E9-4EB6-B17C-65D8835AEAAA}"/>
              </a:ext>
            </a:extLst>
          </p:cNvPr>
          <p:cNvSpPr>
            <a:spLocks noChangeArrowheads="1"/>
          </p:cNvSpPr>
          <p:nvPr/>
        </p:nvSpPr>
        <p:spPr bwMode="auto">
          <a:xfrm>
            <a:off x="838200" y="2209800"/>
            <a:ext cx="83058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33CC"/>
              </a:buClr>
              <a:buFont typeface="Wingdings" panose="05000000000000000000" pitchFamily="2" charset="2"/>
              <a:buChar char="§"/>
            </a:pPr>
            <a:r>
              <a:rPr lang="zh-CN" altLang="en-US" sz="2000" b="1">
                <a:latin typeface="楷体_GB2312" pitchFamily="49" charset="-122"/>
                <a:ea typeface="楷体_GB2312" pitchFamily="49" charset="-122"/>
              </a:rPr>
              <a:t>外存分配单位</a:t>
            </a:r>
            <a:r>
              <a:rPr lang="zh-CN" altLang="en-US" sz="2000" b="1">
                <a:solidFill>
                  <a:srgbClr val="1625B2"/>
                </a:solidFill>
                <a:latin typeface="楷体_GB2312" pitchFamily="49" charset="-122"/>
                <a:ea typeface="楷体_GB2312" pitchFamily="49" charset="-122"/>
              </a:rPr>
              <a:t>：</a:t>
            </a:r>
          </a:p>
          <a:p>
            <a:pPr>
              <a:spcBef>
                <a:spcPct val="50000"/>
              </a:spcBef>
              <a:buClr>
                <a:srgbClr val="FF33CC"/>
              </a:buClr>
              <a:buFont typeface="Wingdings" panose="05000000000000000000" pitchFamily="2" charset="2"/>
              <a:buNone/>
            </a:pPr>
            <a:r>
              <a:rPr lang="zh-CN" altLang="en-US" sz="2000" b="1">
                <a:latin typeface="楷体_GB2312" pitchFamily="49" charset="-122"/>
                <a:ea typeface="楷体_GB2312" pitchFamily="49" charset="-122"/>
              </a:rPr>
              <a:t>     存储介质（如磁盘）与内存交换数据的单位是</a:t>
            </a:r>
            <a:r>
              <a:rPr lang="zh-CN" altLang="en-US" sz="2000" b="1">
                <a:solidFill>
                  <a:srgbClr val="FF33CC"/>
                </a:solidFill>
                <a:latin typeface="楷体_GB2312" pitchFamily="49" charset="-122"/>
                <a:ea typeface="楷体_GB2312" pitchFamily="49" charset="-122"/>
              </a:rPr>
              <a:t>物理块</a:t>
            </a:r>
            <a:r>
              <a:rPr lang="zh-CN" altLang="en-US" sz="2000" b="1">
                <a:solidFill>
                  <a:srgbClr val="C35731"/>
                </a:solidFill>
                <a:latin typeface="楷体_GB2312" pitchFamily="49" charset="-122"/>
                <a:ea typeface="楷体_GB2312" pitchFamily="49" charset="-122"/>
              </a:rPr>
              <a:t>，</a:t>
            </a:r>
            <a:r>
              <a:rPr lang="zh-CN" altLang="en-US" sz="2000" b="1">
                <a:latin typeface="楷体_GB2312" pitchFamily="49" charset="-122"/>
                <a:ea typeface="楷体_GB2312" pitchFamily="49" charset="-122"/>
              </a:rPr>
              <a:t>外存划分成大小相等的若干物理块，文件信息也被划分成与物理块大小相等的</a:t>
            </a:r>
            <a:r>
              <a:rPr lang="zh-CN" altLang="en-US" sz="2000" b="1">
                <a:solidFill>
                  <a:srgbClr val="FF33CC"/>
                </a:solidFill>
                <a:latin typeface="楷体_GB2312" pitchFamily="49" charset="-122"/>
                <a:ea typeface="楷体_GB2312" pitchFamily="49" charset="-122"/>
              </a:rPr>
              <a:t>逻辑块</a:t>
            </a:r>
            <a:r>
              <a:rPr lang="zh-CN" altLang="en-US" sz="2000" b="1">
                <a:latin typeface="楷体_GB2312" pitchFamily="49" charset="-122"/>
                <a:ea typeface="楷体_GB2312" pitchFamily="49" charset="-122"/>
              </a:rPr>
              <a:t>，外存以</a:t>
            </a:r>
            <a:r>
              <a:rPr lang="zh-CN" altLang="en-US" sz="2000" b="1">
                <a:solidFill>
                  <a:srgbClr val="FF33CC"/>
                </a:solidFill>
                <a:latin typeface="楷体_GB2312" pitchFamily="49" charset="-122"/>
                <a:ea typeface="楷体_GB2312" pitchFamily="49" charset="-122"/>
              </a:rPr>
              <a:t>块为单位分配</a:t>
            </a:r>
            <a:r>
              <a:rPr lang="zh-CN" altLang="en-US" sz="2000" b="1">
                <a:latin typeface="楷体_GB2312" pitchFamily="49" charset="-122"/>
                <a:ea typeface="楷体_GB2312" pitchFamily="49" charset="-122"/>
              </a:rPr>
              <a:t>。文件的一逻辑块中信息装入外存一物理块中。</a:t>
            </a:r>
          </a:p>
        </p:txBody>
      </p:sp>
      <p:sp>
        <p:nvSpPr>
          <p:cNvPr id="366597" name="Rectangle 5">
            <a:extLst>
              <a:ext uri="{FF2B5EF4-FFF2-40B4-BE49-F238E27FC236}">
                <a16:creationId xmlns:a16="http://schemas.microsoft.com/office/drawing/2014/main" id="{37B51BE5-9D5C-47C4-96BB-8E1F6E318AF3}"/>
              </a:ext>
            </a:extLst>
          </p:cNvPr>
          <p:cNvSpPr>
            <a:spLocks noChangeArrowheads="1"/>
          </p:cNvSpPr>
          <p:nvPr/>
        </p:nvSpPr>
        <p:spPr bwMode="auto">
          <a:xfrm>
            <a:off x="457200" y="5562600"/>
            <a:ext cx="142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FF33CC"/>
                </a:solidFill>
                <a:latin typeface="Times New Roman" panose="02020603050405020304" pitchFamily="18" charset="0"/>
              </a:rPr>
              <a:t> </a:t>
            </a:r>
          </a:p>
        </p:txBody>
      </p:sp>
      <p:grpSp>
        <p:nvGrpSpPr>
          <p:cNvPr id="366598" name="Group 6">
            <a:extLst>
              <a:ext uri="{FF2B5EF4-FFF2-40B4-BE49-F238E27FC236}">
                <a16:creationId xmlns:a16="http://schemas.microsoft.com/office/drawing/2014/main" id="{2AA27DB1-83CC-42C1-9944-F2EBC6B56DB7}"/>
              </a:ext>
            </a:extLst>
          </p:cNvPr>
          <p:cNvGrpSpPr>
            <a:grpSpLocks/>
          </p:cNvGrpSpPr>
          <p:nvPr/>
        </p:nvGrpSpPr>
        <p:grpSpPr bwMode="auto">
          <a:xfrm>
            <a:off x="838200" y="4495800"/>
            <a:ext cx="8153400" cy="1138238"/>
            <a:chOff x="0" y="3216"/>
            <a:chExt cx="5568" cy="891"/>
          </a:xfrm>
        </p:grpSpPr>
        <p:sp>
          <p:nvSpPr>
            <p:cNvPr id="366599" name="Text Box 7">
              <a:extLst>
                <a:ext uri="{FF2B5EF4-FFF2-40B4-BE49-F238E27FC236}">
                  <a16:creationId xmlns:a16="http://schemas.microsoft.com/office/drawing/2014/main" id="{8B1D7FA1-EC00-4792-8431-C4267B39D0D3}"/>
                </a:ext>
              </a:extLst>
            </p:cNvPr>
            <p:cNvSpPr txBox="1">
              <a:spLocks noChangeArrowheads="1"/>
            </p:cNvSpPr>
            <p:nvPr/>
          </p:nvSpPr>
          <p:spPr bwMode="auto">
            <a:xfrm>
              <a:off x="961" y="3312"/>
              <a:ext cx="4607" cy="795"/>
            </a:xfrm>
            <a:prstGeom prst="rect">
              <a:avLst/>
            </a:prstGeom>
            <a:solidFill>
              <a:srgbClr val="C0EFF0"/>
            </a:solidFill>
            <a:ln w="9525">
              <a:solidFill>
                <a:srgbClr val="F0F2BE"/>
              </a:solidFill>
              <a:miter lim="800000"/>
              <a:headEnd/>
              <a:tailEnd/>
            </a:ln>
            <a:effectLst>
              <a:outerShdw dist="35921" dir="2700000" algn="ctr" rotWithShape="0">
                <a:schemeClr val="bg2"/>
              </a:outerShdw>
            </a:effectLst>
          </p:spPr>
          <p:txBody>
            <a:bodyPr>
              <a:spAutoFit/>
            </a:bodyPr>
            <a:lstStyle/>
            <a:p>
              <a:pPr>
                <a:buClr>
                  <a:srgbClr val="C2382A"/>
                </a:buClr>
                <a:buFont typeface="Wingdings" panose="05000000000000000000" pitchFamily="2" charset="2"/>
                <a:buChar char="§"/>
              </a:pPr>
              <a:r>
                <a:rPr lang="zh-CN" altLang="en-US" sz="2000" b="1">
                  <a:latin typeface="楷体_GB2312" pitchFamily="49" charset="-122"/>
                  <a:ea typeface="楷体_GB2312" pitchFamily="49" charset="-122"/>
                </a:rPr>
                <a:t>一个记录的大小不一定刚好与一个物理块大小一致。  根据记录的大小，可以将一个记录装入多个物理块。也可以  将多个记录装入一个物理块中。</a:t>
              </a:r>
            </a:p>
          </p:txBody>
        </p:sp>
        <p:sp>
          <p:nvSpPr>
            <p:cNvPr id="366600" name="AutoShape 8">
              <a:extLst>
                <a:ext uri="{FF2B5EF4-FFF2-40B4-BE49-F238E27FC236}">
                  <a16:creationId xmlns:a16="http://schemas.microsoft.com/office/drawing/2014/main" id="{57CED0B3-BF56-4193-8C0A-ACD0FDBA9A41}"/>
                </a:ext>
              </a:extLst>
            </p:cNvPr>
            <p:cNvSpPr>
              <a:spLocks noChangeArrowheads="1"/>
            </p:cNvSpPr>
            <p:nvPr/>
          </p:nvSpPr>
          <p:spPr bwMode="auto">
            <a:xfrm>
              <a:off x="0" y="3216"/>
              <a:ext cx="528" cy="624"/>
            </a:xfrm>
            <a:prstGeom prst="wedgeEllipseCallout">
              <a:avLst>
                <a:gd name="adj1" fmla="val 141477"/>
                <a:gd name="adj2" fmla="val 11537"/>
              </a:avLst>
            </a:prstGeom>
            <a:solidFill>
              <a:srgbClr val="C0EFF0"/>
            </a:solidFill>
            <a:ln w="9525">
              <a:solidFill>
                <a:srgbClr val="F0F2B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dirty="0">
                  <a:solidFill>
                    <a:srgbClr val="C2382A"/>
                  </a:solidFill>
                  <a:latin typeface="楷体_GB2312" pitchFamily="49" charset="-122"/>
                  <a:ea typeface="楷体_GB2312" pitchFamily="49" charset="-122"/>
                </a:rPr>
                <a:t>注意</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6595"/>
                                        </p:tgtEl>
                                        <p:attrNameLst>
                                          <p:attrName>style.visibility</p:attrName>
                                        </p:attrNameLst>
                                      </p:cBhvr>
                                      <p:to>
                                        <p:strVal val="visible"/>
                                      </p:to>
                                    </p:set>
                                    <p:anim calcmode="lin" valueType="num">
                                      <p:cBhvr additive="base">
                                        <p:cTn id="7" dur="500" fill="hold"/>
                                        <p:tgtEl>
                                          <p:spTgt spid="366595"/>
                                        </p:tgtEl>
                                        <p:attrNameLst>
                                          <p:attrName>ppt_x</p:attrName>
                                        </p:attrNameLst>
                                      </p:cBhvr>
                                      <p:tavLst>
                                        <p:tav tm="0">
                                          <p:val>
                                            <p:strVal val="0-#ppt_w/2"/>
                                          </p:val>
                                        </p:tav>
                                        <p:tav tm="100000">
                                          <p:val>
                                            <p:strVal val="#ppt_x"/>
                                          </p:val>
                                        </p:tav>
                                      </p:tavLst>
                                    </p:anim>
                                    <p:anim calcmode="lin" valueType="num">
                                      <p:cBhvr additive="base">
                                        <p:cTn id="8" dur="500" fill="hold"/>
                                        <p:tgtEl>
                                          <p:spTgt spid="3665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6596"/>
                                        </p:tgtEl>
                                        <p:attrNameLst>
                                          <p:attrName>style.visibility</p:attrName>
                                        </p:attrNameLst>
                                      </p:cBhvr>
                                      <p:to>
                                        <p:strVal val="visible"/>
                                      </p:to>
                                    </p:set>
                                    <p:anim calcmode="lin" valueType="num">
                                      <p:cBhvr additive="base">
                                        <p:cTn id="13" dur="500" fill="hold"/>
                                        <p:tgtEl>
                                          <p:spTgt spid="366596"/>
                                        </p:tgtEl>
                                        <p:attrNameLst>
                                          <p:attrName>ppt_x</p:attrName>
                                        </p:attrNameLst>
                                      </p:cBhvr>
                                      <p:tavLst>
                                        <p:tav tm="0">
                                          <p:val>
                                            <p:strVal val="0-#ppt_w/2"/>
                                          </p:val>
                                        </p:tav>
                                        <p:tav tm="100000">
                                          <p:val>
                                            <p:strVal val="#ppt_x"/>
                                          </p:val>
                                        </p:tav>
                                      </p:tavLst>
                                    </p:anim>
                                    <p:anim calcmode="lin" valueType="num">
                                      <p:cBhvr additive="base">
                                        <p:cTn id="14" dur="500" fill="hold"/>
                                        <p:tgtEl>
                                          <p:spTgt spid="3665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6597"/>
                                        </p:tgtEl>
                                        <p:attrNameLst>
                                          <p:attrName>style.visibility</p:attrName>
                                        </p:attrNameLst>
                                      </p:cBhvr>
                                      <p:to>
                                        <p:strVal val="visible"/>
                                      </p:to>
                                    </p:set>
                                    <p:anim calcmode="lin" valueType="num">
                                      <p:cBhvr additive="base">
                                        <p:cTn id="19" dur="500" fill="hold"/>
                                        <p:tgtEl>
                                          <p:spTgt spid="366597"/>
                                        </p:tgtEl>
                                        <p:attrNameLst>
                                          <p:attrName>ppt_x</p:attrName>
                                        </p:attrNameLst>
                                      </p:cBhvr>
                                      <p:tavLst>
                                        <p:tav tm="0">
                                          <p:val>
                                            <p:strVal val="0-#ppt_w/2"/>
                                          </p:val>
                                        </p:tav>
                                        <p:tav tm="100000">
                                          <p:val>
                                            <p:strVal val="#ppt_x"/>
                                          </p:val>
                                        </p:tav>
                                      </p:tavLst>
                                    </p:anim>
                                    <p:anim calcmode="lin" valueType="num">
                                      <p:cBhvr additive="base">
                                        <p:cTn id="20" dur="500" fill="hold"/>
                                        <p:tgtEl>
                                          <p:spTgt spid="3665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66598"/>
                                        </p:tgtEl>
                                        <p:attrNameLst>
                                          <p:attrName>style.visibility</p:attrName>
                                        </p:attrNameLst>
                                      </p:cBhvr>
                                      <p:to>
                                        <p:strVal val="visible"/>
                                      </p:to>
                                    </p:set>
                                    <p:anim calcmode="lin" valueType="num">
                                      <p:cBhvr additive="base">
                                        <p:cTn id="25" dur="500" fill="hold"/>
                                        <p:tgtEl>
                                          <p:spTgt spid="366598"/>
                                        </p:tgtEl>
                                        <p:attrNameLst>
                                          <p:attrName>ppt_x</p:attrName>
                                        </p:attrNameLst>
                                      </p:cBhvr>
                                      <p:tavLst>
                                        <p:tav tm="0">
                                          <p:val>
                                            <p:strVal val="0-#ppt_w/2"/>
                                          </p:val>
                                        </p:tav>
                                        <p:tav tm="100000">
                                          <p:val>
                                            <p:strVal val="#ppt_x"/>
                                          </p:val>
                                        </p:tav>
                                      </p:tavLst>
                                    </p:anim>
                                    <p:anim calcmode="lin" valueType="num">
                                      <p:cBhvr additive="base">
                                        <p:cTn id="26" dur="500" fill="hold"/>
                                        <p:tgtEl>
                                          <p:spTgt spid="3665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animBg="1" autoUpdateAnimBg="0"/>
      <p:bldP spid="366596" grpId="0" autoUpdateAnimBg="0"/>
      <p:bldP spid="36659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690462" y="1257819"/>
            <a:ext cx="2321680" cy="370501"/>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连续文件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09591" y="1304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09591" y="1730819"/>
            <a:ext cx="7117834" cy="1015663"/>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将一个文件中逻辑上连续的信息存放到存储介质的依次相邻的物理块上便形成顺序结构，这类文件叫连续文件，又称顺序文件</a:t>
            </a:r>
            <a:r>
              <a:rPr lang="zh-CN" altLang="en-US"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sz="2000"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1564548" y="2606934"/>
            <a:ext cx="5523521" cy="3593426"/>
          </a:xfrm>
          <a:prstGeom prst="rect">
            <a:avLst/>
          </a:prstGeom>
        </p:spPr>
      </p:pic>
    </p:spTree>
    <p:extLst>
      <p:ext uri="{BB962C8B-B14F-4D97-AF65-F5344CB8AC3E}">
        <p14:creationId xmlns:p14="http://schemas.microsoft.com/office/powerpoint/2010/main" val="145476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61BC1EBF-C9BD-4202-A522-6F73EE376529}"/>
              </a:ext>
            </a:extLst>
          </p:cNvPr>
          <p:cNvSpPr>
            <a:spLocks noGrp="1" noChangeArrowheads="1"/>
          </p:cNvSpPr>
          <p:nvPr>
            <p:ph type="title"/>
          </p:nvPr>
        </p:nvSpPr>
        <p:spPr/>
        <p:txBody>
          <a:bodyPr/>
          <a:lstStyle/>
          <a:p>
            <a:endParaRPr lang="zh-CN" altLang="en-US"/>
          </a:p>
        </p:txBody>
      </p:sp>
      <p:graphicFrame>
        <p:nvGraphicFramePr>
          <p:cNvPr id="223236" name="Object 4">
            <a:extLst>
              <a:ext uri="{FF2B5EF4-FFF2-40B4-BE49-F238E27FC236}">
                <a16:creationId xmlns:a16="http://schemas.microsoft.com/office/drawing/2014/main" id="{079FC305-C932-4674-92C2-3154501B4569}"/>
              </a:ext>
            </a:extLst>
          </p:cNvPr>
          <p:cNvGraphicFramePr>
            <a:graphicFrameLocks noGrp="1" noChangeAspect="1"/>
          </p:cNvGraphicFramePr>
          <p:nvPr>
            <p:ph type="body" idx="1"/>
          </p:nvPr>
        </p:nvGraphicFramePr>
        <p:xfrm>
          <a:off x="863600" y="2335213"/>
          <a:ext cx="7747000" cy="2395537"/>
        </p:xfrm>
        <a:graphic>
          <a:graphicData uri="http://schemas.openxmlformats.org/presentationml/2006/ole">
            <mc:AlternateContent xmlns:mc="http://schemas.openxmlformats.org/markup-compatibility/2006">
              <mc:Choice xmlns:v="urn:schemas-microsoft-com:vml" Requires="v">
                <p:oleObj spid="_x0000_s1033" name="BMP 图象" r:id="rId3" imgW="5276190" imgH="1838095" progId="Paint.Picture">
                  <p:embed/>
                </p:oleObj>
              </mc:Choice>
              <mc:Fallback>
                <p:oleObj name="BMP 图象" r:id="rId3" imgW="5276190" imgH="1838095" progId="Paint.Picture">
                  <p:embed/>
                  <p:pic>
                    <p:nvPicPr>
                      <p:cNvPr id="223236" name="Object 4">
                        <a:extLst>
                          <a:ext uri="{FF2B5EF4-FFF2-40B4-BE49-F238E27FC236}">
                            <a16:creationId xmlns:a16="http://schemas.microsoft.com/office/drawing/2014/main" id="{079FC305-C932-4674-92C2-3154501B4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2335213"/>
                        <a:ext cx="7747000"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330" name="Group 2">
            <a:extLst>
              <a:ext uri="{FF2B5EF4-FFF2-40B4-BE49-F238E27FC236}">
                <a16:creationId xmlns:a16="http://schemas.microsoft.com/office/drawing/2014/main" id="{2ACDB36E-7B8F-4D2D-A30D-EBCE4B69EA37}"/>
              </a:ext>
            </a:extLst>
          </p:cNvPr>
          <p:cNvGrpSpPr>
            <a:grpSpLocks/>
          </p:cNvGrpSpPr>
          <p:nvPr/>
        </p:nvGrpSpPr>
        <p:grpSpPr bwMode="auto">
          <a:xfrm>
            <a:off x="1654175" y="2419350"/>
            <a:ext cx="1676400" cy="3429000"/>
            <a:chOff x="768" y="816"/>
            <a:chExt cx="1056" cy="2160"/>
          </a:xfrm>
        </p:grpSpPr>
        <p:sp>
          <p:nvSpPr>
            <p:cNvPr id="227331" name="Rectangle 3">
              <a:extLst>
                <a:ext uri="{FF2B5EF4-FFF2-40B4-BE49-F238E27FC236}">
                  <a16:creationId xmlns:a16="http://schemas.microsoft.com/office/drawing/2014/main" id="{5CB0F103-C273-424B-84D1-EB7CCA18AAD9}"/>
                </a:ext>
              </a:extLst>
            </p:cNvPr>
            <p:cNvSpPr>
              <a:spLocks noChangeArrowheads="1"/>
            </p:cNvSpPr>
            <p:nvPr/>
          </p:nvSpPr>
          <p:spPr bwMode="auto">
            <a:xfrm>
              <a:off x="768"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0</a:t>
              </a:r>
            </a:p>
          </p:txBody>
        </p:sp>
        <p:sp>
          <p:nvSpPr>
            <p:cNvPr id="227332" name="Rectangle 4">
              <a:extLst>
                <a:ext uri="{FF2B5EF4-FFF2-40B4-BE49-F238E27FC236}">
                  <a16:creationId xmlns:a16="http://schemas.microsoft.com/office/drawing/2014/main" id="{9DCF12F6-207E-41FA-A891-4B68EA1346D6}"/>
                </a:ext>
              </a:extLst>
            </p:cNvPr>
            <p:cNvSpPr>
              <a:spLocks noChangeArrowheads="1"/>
            </p:cNvSpPr>
            <p:nvPr/>
          </p:nvSpPr>
          <p:spPr bwMode="auto">
            <a:xfrm>
              <a:off x="1056"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a:t>
              </a:r>
            </a:p>
          </p:txBody>
        </p:sp>
        <p:sp>
          <p:nvSpPr>
            <p:cNvPr id="227333" name="Rectangle 5">
              <a:extLst>
                <a:ext uri="{FF2B5EF4-FFF2-40B4-BE49-F238E27FC236}">
                  <a16:creationId xmlns:a16="http://schemas.microsoft.com/office/drawing/2014/main" id="{419C9BF5-73A4-4DE9-A30E-7534464BBB22}"/>
                </a:ext>
              </a:extLst>
            </p:cNvPr>
            <p:cNvSpPr>
              <a:spLocks noChangeArrowheads="1"/>
            </p:cNvSpPr>
            <p:nvPr/>
          </p:nvSpPr>
          <p:spPr bwMode="auto">
            <a:xfrm>
              <a:off x="1344"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a:t>
              </a:r>
            </a:p>
          </p:txBody>
        </p:sp>
        <p:sp>
          <p:nvSpPr>
            <p:cNvPr id="227334" name="Rectangle 6">
              <a:extLst>
                <a:ext uri="{FF2B5EF4-FFF2-40B4-BE49-F238E27FC236}">
                  <a16:creationId xmlns:a16="http://schemas.microsoft.com/office/drawing/2014/main" id="{AD11C1A3-ECCC-405D-88F2-407260E4E03B}"/>
                </a:ext>
              </a:extLst>
            </p:cNvPr>
            <p:cNvSpPr>
              <a:spLocks noChangeArrowheads="1"/>
            </p:cNvSpPr>
            <p:nvPr/>
          </p:nvSpPr>
          <p:spPr bwMode="auto">
            <a:xfrm>
              <a:off x="1632"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3</a:t>
              </a:r>
            </a:p>
          </p:txBody>
        </p:sp>
        <p:sp>
          <p:nvSpPr>
            <p:cNvPr id="227335" name="Rectangle 7">
              <a:extLst>
                <a:ext uri="{FF2B5EF4-FFF2-40B4-BE49-F238E27FC236}">
                  <a16:creationId xmlns:a16="http://schemas.microsoft.com/office/drawing/2014/main" id="{999CEB83-0640-488D-8E0E-64F8407057EF}"/>
                </a:ext>
              </a:extLst>
            </p:cNvPr>
            <p:cNvSpPr>
              <a:spLocks noChangeArrowheads="1"/>
            </p:cNvSpPr>
            <p:nvPr/>
          </p:nvSpPr>
          <p:spPr bwMode="auto">
            <a:xfrm>
              <a:off x="768"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4</a:t>
              </a:r>
            </a:p>
          </p:txBody>
        </p:sp>
        <p:sp>
          <p:nvSpPr>
            <p:cNvPr id="227336" name="Rectangle 8">
              <a:extLst>
                <a:ext uri="{FF2B5EF4-FFF2-40B4-BE49-F238E27FC236}">
                  <a16:creationId xmlns:a16="http://schemas.microsoft.com/office/drawing/2014/main" id="{BC5AAD35-0D32-4FB7-A3F5-5074E29F46B3}"/>
                </a:ext>
              </a:extLst>
            </p:cNvPr>
            <p:cNvSpPr>
              <a:spLocks noChangeArrowheads="1"/>
            </p:cNvSpPr>
            <p:nvPr/>
          </p:nvSpPr>
          <p:spPr bwMode="auto">
            <a:xfrm>
              <a:off x="1056"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5</a:t>
              </a:r>
            </a:p>
          </p:txBody>
        </p:sp>
        <p:sp>
          <p:nvSpPr>
            <p:cNvPr id="227337" name="Rectangle 9">
              <a:extLst>
                <a:ext uri="{FF2B5EF4-FFF2-40B4-BE49-F238E27FC236}">
                  <a16:creationId xmlns:a16="http://schemas.microsoft.com/office/drawing/2014/main" id="{3F27C8F0-BF95-4E3B-BB96-F5398D54AC55}"/>
                </a:ext>
              </a:extLst>
            </p:cNvPr>
            <p:cNvSpPr>
              <a:spLocks noChangeArrowheads="1"/>
            </p:cNvSpPr>
            <p:nvPr/>
          </p:nvSpPr>
          <p:spPr bwMode="auto">
            <a:xfrm>
              <a:off x="1344"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6</a:t>
              </a:r>
            </a:p>
          </p:txBody>
        </p:sp>
        <p:sp>
          <p:nvSpPr>
            <p:cNvPr id="227338" name="Rectangle 10">
              <a:extLst>
                <a:ext uri="{FF2B5EF4-FFF2-40B4-BE49-F238E27FC236}">
                  <a16:creationId xmlns:a16="http://schemas.microsoft.com/office/drawing/2014/main" id="{FA675357-6E1C-4DD9-80AB-C3EE0BAEAA7F}"/>
                </a:ext>
              </a:extLst>
            </p:cNvPr>
            <p:cNvSpPr>
              <a:spLocks noChangeArrowheads="1"/>
            </p:cNvSpPr>
            <p:nvPr/>
          </p:nvSpPr>
          <p:spPr bwMode="auto">
            <a:xfrm>
              <a:off x="1632"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7</a:t>
              </a:r>
            </a:p>
          </p:txBody>
        </p:sp>
        <p:sp>
          <p:nvSpPr>
            <p:cNvPr id="227339" name="Rectangle 11">
              <a:extLst>
                <a:ext uri="{FF2B5EF4-FFF2-40B4-BE49-F238E27FC236}">
                  <a16:creationId xmlns:a16="http://schemas.microsoft.com/office/drawing/2014/main" id="{2BC46CE2-856A-40EA-B446-DEEBC7AF4F42}"/>
                </a:ext>
              </a:extLst>
            </p:cNvPr>
            <p:cNvSpPr>
              <a:spLocks noChangeArrowheads="1"/>
            </p:cNvSpPr>
            <p:nvPr/>
          </p:nvSpPr>
          <p:spPr bwMode="auto">
            <a:xfrm>
              <a:off x="768"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8</a:t>
              </a:r>
            </a:p>
          </p:txBody>
        </p:sp>
        <p:sp>
          <p:nvSpPr>
            <p:cNvPr id="227340" name="Rectangle 12">
              <a:extLst>
                <a:ext uri="{FF2B5EF4-FFF2-40B4-BE49-F238E27FC236}">
                  <a16:creationId xmlns:a16="http://schemas.microsoft.com/office/drawing/2014/main" id="{B3BDA506-56C5-4E5C-A248-1FF70FEDA425}"/>
                </a:ext>
              </a:extLst>
            </p:cNvPr>
            <p:cNvSpPr>
              <a:spLocks noChangeArrowheads="1"/>
            </p:cNvSpPr>
            <p:nvPr/>
          </p:nvSpPr>
          <p:spPr bwMode="auto">
            <a:xfrm>
              <a:off x="1056"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9</a:t>
              </a:r>
            </a:p>
          </p:txBody>
        </p:sp>
        <p:sp>
          <p:nvSpPr>
            <p:cNvPr id="227341" name="Rectangle 13">
              <a:extLst>
                <a:ext uri="{FF2B5EF4-FFF2-40B4-BE49-F238E27FC236}">
                  <a16:creationId xmlns:a16="http://schemas.microsoft.com/office/drawing/2014/main" id="{C5F41218-25BA-46A9-B6D2-F23C70D9C365}"/>
                </a:ext>
              </a:extLst>
            </p:cNvPr>
            <p:cNvSpPr>
              <a:spLocks noChangeArrowheads="1"/>
            </p:cNvSpPr>
            <p:nvPr/>
          </p:nvSpPr>
          <p:spPr bwMode="auto">
            <a:xfrm>
              <a:off x="1344"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10</a:t>
              </a:r>
            </a:p>
          </p:txBody>
        </p:sp>
        <p:sp>
          <p:nvSpPr>
            <p:cNvPr id="227342" name="Rectangle 14">
              <a:extLst>
                <a:ext uri="{FF2B5EF4-FFF2-40B4-BE49-F238E27FC236}">
                  <a16:creationId xmlns:a16="http://schemas.microsoft.com/office/drawing/2014/main" id="{C7782FAF-3C88-4284-93EA-B48A6004CFBA}"/>
                </a:ext>
              </a:extLst>
            </p:cNvPr>
            <p:cNvSpPr>
              <a:spLocks noChangeArrowheads="1"/>
            </p:cNvSpPr>
            <p:nvPr/>
          </p:nvSpPr>
          <p:spPr bwMode="auto">
            <a:xfrm>
              <a:off x="1632"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11</a:t>
              </a:r>
            </a:p>
          </p:txBody>
        </p:sp>
        <p:sp>
          <p:nvSpPr>
            <p:cNvPr id="227343" name="Rectangle 15">
              <a:extLst>
                <a:ext uri="{FF2B5EF4-FFF2-40B4-BE49-F238E27FC236}">
                  <a16:creationId xmlns:a16="http://schemas.microsoft.com/office/drawing/2014/main" id="{8EC45C46-C922-485D-883F-87ACD2E60303}"/>
                </a:ext>
              </a:extLst>
            </p:cNvPr>
            <p:cNvSpPr>
              <a:spLocks noChangeArrowheads="1"/>
            </p:cNvSpPr>
            <p:nvPr/>
          </p:nvSpPr>
          <p:spPr bwMode="auto">
            <a:xfrm>
              <a:off x="768"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12</a:t>
              </a:r>
            </a:p>
          </p:txBody>
        </p:sp>
        <p:sp>
          <p:nvSpPr>
            <p:cNvPr id="227344" name="Rectangle 16">
              <a:extLst>
                <a:ext uri="{FF2B5EF4-FFF2-40B4-BE49-F238E27FC236}">
                  <a16:creationId xmlns:a16="http://schemas.microsoft.com/office/drawing/2014/main" id="{CFDFCD95-4D2C-49B0-8779-2236D95F2C7C}"/>
                </a:ext>
              </a:extLst>
            </p:cNvPr>
            <p:cNvSpPr>
              <a:spLocks noChangeArrowheads="1"/>
            </p:cNvSpPr>
            <p:nvPr/>
          </p:nvSpPr>
          <p:spPr bwMode="auto">
            <a:xfrm>
              <a:off x="1056"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13</a:t>
              </a:r>
            </a:p>
          </p:txBody>
        </p:sp>
        <p:sp>
          <p:nvSpPr>
            <p:cNvPr id="227345" name="Rectangle 17">
              <a:extLst>
                <a:ext uri="{FF2B5EF4-FFF2-40B4-BE49-F238E27FC236}">
                  <a16:creationId xmlns:a16="http://schemas.microsoft.com/office/drawing/2014/main" id="{74DD6664-942F-4B38-A1ED-9D51409F80A6}"/>
                </a:ext>
              </a:extLst>
            </p:cNvPr>
            <p:cNvSpPr>
              <a:spLocks noChangeArrowheads="1"/>
            </p:cNvSpPr>
            <p:nvPr/>
          </p:nvSpPr>
          <p:spPr bwMode="auto">
            <a:xfrm>
              <a:off x="1344"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14</a:t>
              </a:r>
            </a:p>
          </p:txBody>
        </p:sp>
        <p:sp>
          <p:nvSpPr>
            <p:cNvPr id="227346" name="Rectangle 18">
              <a:extLst>
                <a:ext uri="{FF2B5EF4-FFF2-40B4-BE49-F238E27FC236}">
                  <a16:creationId xmlns:a16="http://schemas.microsoft.com/office/drawing/2014/main" id="{33828395-7327-4383-AFDC-3C792DF1264C}"/>
                </a:ext>
              </a:extLst>
            </p:cNvPr>
            <p:cNvSpPr>
              <a:spLocks noChangeArrowheads="1"/>
            </p:cNvSpPr>
            <p:nvPr/>
          </p:nvSpPr>
          <p:spPr bwMode="auto">
            <a:xfrm>
              <a:off x="1632"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15</a:t>
              </a:r>
            </a:p>
          </p:txBody>
        </p:sp>
        <p:sp>
          <p:nvSpPr>
            <p:cNvPr id="227347" name="Rectangle 19">
              <a:extLst>
                <a:ext uri="{FF2B5EF4-FFF2-40B4-BE49-F238E27FC236}">
                  <a16:creationId xmlns:a16="http://schemas.microsoft.com/office/drawing/2014/main" id="{E153F8C5-6DD3-4E4D-A6B1-80F3E13A3788}"/>
                </a:ext>
              </a:extLst>
            </p:cNvPr>
            <p:cNvSpPr>
              <a:spLocks noChangeArrowheads="1"/>
            </p:cNvSpPr>
            <p:nvPr/>
          </p:nvSpPr>
          <p:spPr bwMode="auto">
            <a:xfrm>
              <a:off x="768"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16</a:t>
              </a:r>
            </a:p>
          </p:txBody>
        </p:sp>
        <p:sp>
          <p:nvSpPr>
            <p:cNvPr id="227348" name="Rectangle 20">
              <a:extLst>
                <a:ext uri="{FF2B5EF4-FFF2-40B4-BE49-F238E27FC236}">
                  <a16:creationId xmlns:a16="http://schemas.microsoft.com/office/drawing/2014/main" id="{AA62E890-B8FB-45EE-98B1-20CAD27949DF}"/>
                </a:ext>
              </a:extLst>
            </p:cNvPr>
            <p:cNvSpPr>
              <a:spLocks noChangeArrowheads="1"/>
            </p:cNvSpPr>
            <p:nvPr/>
          </p:nvSpPr>
          <p:spPr bwMode="auto">
            <a:xfrm>
              <a:off x="1056"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17</a:t>
              </a:r>
            </a:p>
          </p:txBody>
        </p:sp>
        <p:sp>
          <p:nvSpPr>
            <p:cNvPr id="227349" name="Rectangle 21">
              <a:extLst>
                <a:ext uri="{FF2B5EF4-FFF2-40B4-BE49-F238E27FC236}">
                  <a16:creationId xmlns:a16="http://schemas.microsoft.com/office/drawing/2014/main" id="{FAD2719F-3347-4487-A7A9-F499EC4DAF8C}"/>
                </a:ext>
              </a:extLst>
            </p:cNvPr>
            <p:cNvSpPr>
              <a:spLocks noChangeArrowheads="1"/>
            </p:cNvSpPr>
            <p:nvPr/>
          </p:nvSpPr>
          <p:spPr bwMode="auto">
            <a:xfrm>
              <a:off x="1344"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18</a:t>
              </a:r>
            </a:p>
          </p:txBody>
        </p:sp>
        <p:sp>
          <p:nvSpPr>
            <p:cNvPr id="227350" name="Rectangle 22">
              <a:extLst>
                <a:ext uri="{FF2B5EF4-FFF2-40B4-BE49-F238E27FC236}">
                  <a16:creationId xmlns:a16="http://schemas.microsoft.com/office/drawing/2014/main" id="{4D0AEC4C-2ADA-43C4-90D8-98F783CFDE1C}"/>
                </a:ext>
              </a:extLst>
            </p:cNvPr>
            <p:cNvSpPr>
              <a:spLocks noChangeArrowheads="1"/>
            </p:cNvSpPr>
            <p:nvPr/>
          </p:nvSpPr>
          <p:spPr bwMode="auto">
            <a:xfrm>
              <a:off x="1632"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19</a:t>
              </a:r>
            </a:p>
          </p:txBody>
        </p:sp>
        <p:sp>
          <p:nvSpPr>
            <p:cNvPr id="227351" name="Rectangle 23">
              <a:extLst>
                <a:ext uri="{FF2B5EF4-FFF2-40B4-BE49-F238E27FC236}">
                  <a16:creationId xmlns:a16="http://schemas.microsoft.com/office/drawing/2014/main" id="{122A65DC-A3A3-49A9-BD42-E75EB6E77DAF}"/>
                </a:ext>
              </a:extLst>
            </p:cNvPr>
            <p:cNvSpPr>
              <a:spLocks noChangeArrowheads="1"/>
            </p:cNvSpPr>
            <p:nvPr/>
          </p:nvSpPr>
          <p:spPr bwMode="auto">
            <a:xfrm>
              <a:off x="768"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20</a:t>
              </a:r>
            </a:p>
          </p:txBody>
        </p:sp>
        <p:sp>
          <p:nvSpPr>
            <p:cNvPr id="227352" name="Rectangle 24">
              <a:extLst>
                <a:ext uri="{FF2B5EF4-FFF2-40B4-BE49-F238E27FC236}">
                  <a16:creationId xmlns:a16="http://schemas.microsoft.com/office/drawing/2014/main" id="{C0DF9CA9-23D6-4E5F-9884-AE59EF0997C0}"/>
                </a:ext>
              </a:extLst>
            </p:cNvPr>
            <p:cNvSpPr>
              <a:spLocks noChangeArrowheads="1"/>
            </p:cNvSpPr>
            <p:nvPr/>
          </p:nvSpPr>
          <p:spPr bwMode="auto">
            <a:xfrm>
              <a:off x="1056"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21</a:t>
              </a:r>
            </a:p>
          </p:txBody>
        </p:sp>
        <p:sp>
          <p:nvSpPr>
            <p:cNvPr id="227353" name="Rectangle 25">
              <a:extLst>
                <a:ext uri="{FF2B5EF4-FFF2-40B4-BE49-F238E27FC236}">
                  <a16:creationId xmlns:a16="http://schemas.microsoft.com/office/drawing/2014/main" id="{901E8FE1-0790-4BCA-8977-7D28B74E8302}"/>
                </a:ext>
              </a:extLst>
            </p:cNvPr>
            <p:cNvSpPr>
              <a:spLocks noChangeArrowheads="1"/>
            </p:cNvSpPr>
            <p:nvPr/>
          </p:nvSpPr>
          <p:spPr bwMode="auto">
            <a:xfrm>
              <a:off x="1344"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22</a:t>
              </a:r>
            </a:p>
          </p:txBody>
        </p:sp>
        <p:sp>
          <p:nvSpPr>
            <p:cNvPr id="227354" name="Rectangle 26">
              <a:extLst>
                <a:ext uri="{FF2B5EF4-FFF2-40B4-BE49-F238E27FC236}">
                  <a16:creationId xmlns:a16="http://schemas.microsoft.com/office/drawing/2014/main" id="{0EDBCA3F-433D-4052-9EDF-5D0FC4CFC082}"/>
                </a:ext>
              </a:extLst>
            </p:cNvPr>
            <p:cNvSpPr>
              <a:spLocks noChangeArrowheads="1"/>
            </p:cNvSpPr>
            <p:nvPr/>
          </p:nvSpPr>
          <p:spPr bwMode="auto">
            <a:xfrm>
              <a:off x="1632"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23</a:t>
              </a:r>
            </a:p>
          </p:txBody>
        </p:sp>
        <p:sp>
          <p:nvSpPr>
            <p:cNvPr id="227355" name="Rectangle 27">
              <a:extLst>
                <a:ext uri="{FF2B5EF4-FFF2-40B4-BE49-F238E27FC236}">
                  <a16:creationId xmlns:a16="http://schemas.microsoft.com/office/drawing/2014/main" id="{0002D024-7124-486A-B36E-0CEAE2AB3E67}"/>
                </a:ext>
              </a:extLst>
            </p:cNvPr>
            <p:cNvSpPr>
              <a:spLocks noChangeArrowheads="1"/>
            </p:cNvSpPr>
            <p:nvPr/>
          </p:nvSpPr>
          <p:spPr bwMode="auto">
            <a:xfrm>
              <a:off x="768"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24</a:t>
              </a:r>
            </a:p>
          </p:txBody>
        </p:sp>
        <p:sp>
          <p:nvSpPr>
            <p:cNvPr id="227356" name="Rectangle 28">
              <a:extLst>
                <a:ext uri="{FF2B5EF4-FFF2-40B4-BE49-F238E27FC236}">
                  <a16:creationId xmlns:a16="http://schemas.microsoft.com/office/drawing/2014/main" id="{1F211A23-A5D7-4A2A-AA47-5619A444F2D7}"/>
                </a:ext>
              </a:extLst>
            </p:cNvPr>
            <p:cNvSpPr>
              <a:spLocks noChangeArrowheads="1"/>
            </p:cNvSpPr>
            <p:nvPr/>
          </p:nvSpPr>
          <p:spPr bwMode="auto">
            <a:xfrm>
              <a:off x="1056"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25</a:t>
              </a:r>
            </a:p>
          </p:txBody>
        </p:sp>
        <p:sp>
          <p:nvSpPr>
            <p:cNvPr id="227357" name="Rectangle 29">
              <a:extLst>
                <a:ext uri="{FF2B5EF4-FFF2-40B4-BE49-F238E27FC236}">
                  <a16:creationId xmlns:a16="http://schemas.microsoft.com/office/drawing/2014/main" id="{497894D6-3879-4C7B-AFBB-5AAAF2B7E129}"/>
                </a:ext>
              </a:extLst>
            </p:cNvPr>
            <p:cNvSpPr>
              <a:spLocks noChangeArrowheads="1"/>
            </p:cNvSpPr>
            <p:nvPr/>
          </p:nvSpPr>
          <p:spPr bwMode="auto">
            <a:xfrm>
              <a:off x="1344"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26</a:t>
              </a:r>
            </a:p>
          </p:txBody>
        </p:sp>
        <p:sp>
          <p:nvSpPr>
            <p:cNvPr id="227358" name="Rectangle 30">
              <a:extLst>
                <a:ext uri="{FF2B5EF4-FFF2-40B4-BE49-F238E27FC236}">
                  <a16:creationId xmlns:a16="http://schemas.microsoft.com/office/drawing/2014/main" id="{07839778-E018-4070-A62C-A0C1D5E1C78F}"/>
                </a:ext>
              </a:extLst>
            </p:cNvPr>
            <p:cNvSpPr>
              <a:spLocks noChangeArrowheads="1"/>
            </p:cNvSpPr>
            <p:nvPr/>
          </p:nvSpPr>
          <p:spPr bwMode="auto">
            <a:xfrm>
              <a:off x="1632"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27</a:t>
              </a:r>
            </a:p>
          </p:txBody>
        </p:sp>
        <p:sp>
          <p:nvSpPr>
            <p:cNvPr id="227359" name="Rectangle 31">
              <a:extLst>
                <a:ext uri="{FF2B5EF4-FFF2-40B4-BE49-F238E27FC236}">
                  <a16:creationId xmlns:a16="http://schemas.microsoft.com/office/drawing/2014/main" id="{C7A7A7B1-3D59-4EB2-B706-282076FA23DB}"/>
                </a:ext>
              </a:extLst>
            </p:cNvPr>
            <p:cNvSpPr>
              <a:spLocks noChangeArrowheads="1"/>
            </p:cNvSpPr>
            <p:nvPr/>
          </p:nvSpPr>
          <p:spPr bwMode="auto">
            <a:xfrm>
              <a:off x="768"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28</a:t>
              </a:r>
            </a:p>
          </p:txBody>
        </p:sp>
        <p:sp>
          <p:nvSpPr>
            <p:cNvPr id="227360" name="Rectangle 32">
              <a:extLst>
                <a:ext uri="{FF2B5EF4-FFF2-40B4-BE49-F238E27FC236}">
                  <a16:creationId xmlns:a16="http://schemas.microsoft.com/office/drawing/2014/main" id="{0F95DAB3-ECFA-45E9-A68C-0D7E1469E2CB}"/>
                </a:ext>
              </a:extLst>
            </p:cNvPr>
            <p:cNvSpPr>
              <a:spLocks noChangeArrowheads="1"/>
            </p:cNvSpPr>
            <p:nvPr/>
          </p:nvSpPr>
          <p:spPr bwMode="auto">
            <a:xfrm>
              <a:off x="1056"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29</a:t>
              </a:r>
            </a:p>
          </p:txBody>
        </p:sp>
        <p:sp>
          <p:nvSpPr>
            <p:cNvPr id="227361" name="Rectangle 33">
              <a:extLst>
                <a:ext uri="{FF2B5EF4-FFF2-40B4-BE49-F238E27FC236}">
                  <a16:creationId xmlns:a16="http://schemas.microsoft.com/office/drawing/2014/main" id="{370D1090-B8F9-4C2D-8823-B1C61B12C552}"/>
                </a:ext>
              </a:extLst>
            </p:cNvPr>
            <p:cNvSpPr>
              <a:spLocks noChangeArrowheads="1"/>
            </p:cNvSpPr>
            <p:nvPr/>
          </p:nvSpPr>
          <p:spPr bwMode="auto">
            <a:xfrm>
              <a:off x="1344"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30</a:t>
              </a:r>
            </a:p>
          </p:txBody>
        </p:sp>
        <p:sp>
          <p:nvSpPr>
            <p:cNvPr id="227362" name="Rectangle 34">
              <a:extLst>
                <a:ext uri="{FF2B5EF4-FFF2-40B4-BE49-F238E27FC236}">
                  <a16:creationId xmlns:a16="http://schemas.microsoft.com/office/drawing/2014/main" id="{67DE9CB4-5FE8-4D88-945E-062E9A86EB11}"/>
                </a:ext>
              </a:extLst>
            </p:cNvPr>
            <p:cNvSpPr>
              <a:spLocks noChangeArrowheads="1"/>
            </p:cNvSpPr>
            <p:nvPr/>
          </p:nvSpPr>
          <p:spPr bwMode="auto">
            <a:xfrm>
              <a:off x="1632"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31</a:t>
              </a:r>
            </a:p>
          </p:txBody>
        </p:sp>
      </p:grpSp>
      <p:sp>
        <p:nvSpPr>
          <p:cNvPr id="227363" name="AutoShape 35">
            <a:extLst>
              <a:ext uri="{FF2B5EF4-FFF2-40B4-BE49-F238E27FC236}">
                <a16:creationId xmlns:a16="http://schemas.microsoft.com/office/drawing/2014/main" id="{00F1E8E1-DBE8-4EDD-9845-F95016124C69}"/>
              </a:ext>
            </a:extLst>
          </p:cNvPr>
          <p:cNvSpPr>
            <a:spLocks noChangeArrowheads="1"/>
          </p:cNvSpPr>
          <p:nvPr/>
        </p:nvSpPr>
        <p:spPr bwMode="auto">
          <a:xfrm>
            <a:off x="1273175" y="1428750"/>
            <a:ext cx="2362200" cy="4953000"/>
          </a:xfrm>
          <a:prstGeom prst="can">
            <a:avLst>
              <a:gd name="adj" fmla="val 27219"/>
            </a:avLst>
          </a:prstGeom>
          <a:noFill/>
          <a:ln w="28575">
            <a:solidFill>
              <a:schemeClr val="tx2"/>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64" name="Text Box 36">
            <a:extLst>
              <a:ext uri="{FF2B5EF4-FFF2-40B4-BE49-F238E27FC236}">
                <a16:creationId xmlns:a16="http://schemas.microsoft.com/office/drawing/2014/main" id="{DE66FF2D-2B03-49D8-B627-3BEF20E652B8}"/>
              </a:ext>
            </a:extLst>
          </p:cNvPr>
          <p:cNvSpPr txBox="1">
            <a:spLocks noChangeArrowheads="1"/>
          </p:cNvSpPr>
          <p:nvPr/>
        </p:nvSpPr>
        <p:spPr bwMode="auto">
          <a:xfrm>
            <a:off x="4495800" y="2438400"/>
            <a:ext cx="3200400" cy="485775"/>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6600"/>
                </a:solidFill>
                <a:latin typeface="Times New Roman" panose="02020603050405020304" pitchFamily="18" charset="0"/>
              </a:rPr>
              <a:t>文件名     始址     块数</a:t>
            </a:r>
          </a:p>
        </p:txBody>
      </p:sp>
      <p:sp>
        <p:nvSpPr>
          <p:cNvPr id="227365" name="Rectangle 37">
            <a:extLst>
              <a:ext uri="{FF2B5EF4-FFF2-40B4-BE49-F238E27FC236}">
                <a16:creationId xmlns:a16="http://schemas.microsoft.com/office/drawing/2014/main" id="{602AD8A5-08E3-42C8-8987-A7B7A0350992}"/>
              </a:ext>
            </a:extLst>
          </p:cNvPr>
          <p:cNvSpPr>
            <a:spLocks noChangeArrowheads="1"/>
          </p:cNvSpPr>
          <p:nvPr/>
        </p:nvSpPr>
        <p:spPr bwMode="auto">
          <a:xfrm>
            <a:off x="4495800" y="2921000"/>
            <a:ext cx="3200400" cy="21336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66" name="Text Box 38">
            <a:extLst>
              <a:ext uri="{FF2B5EF4-FFF2-40B4-BE49-F238E27FC236}">
                <a16:creationId xmlns:a16="http://schemas.microsoft.com/office/drawing/2014/main" id="{27DD09CC-78E0-4AB0-A617-5BE74DA25113}"/>
              </a:ext>
            </a:extLst>
          </p:cNvPr>
          <p:cNvSpPr txBox="1">
            <a:spLocks noChangeArrowheads="1"/>
          </p:cNvSpPr>
          <p:nvPr/>
        </p:nvSpPr>
        <p:spPr bwMode="auto">
          <a:xfrm>
            <a:off x="4724400" y="3111500"/>
            <a:ext cx="2724150" cy="19177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6600"/>
                </a:solidFill>
                <a:latin typeface="Times New Roman" panose="02020603050405020304" pitchFamily="18" charset="0"/>
              </a:rPr>
              <a:t>count        0           2</a:t>
            </a:r>
          </a:p>
          <a:p>
            <a:r>
              <a:rPr lang="en-US" altLang="zh-CN" b="1">
                <a:solidFill>
                  <a:srgbClr val="006600"/>
                </a:solidFill>
                <a:latin typeface="Times New Roman" panose="02020603050405020304" pitchFamily="18" charset="0"/>
              </a:rPr>
              <a:t>tr             14           3</a:t>
            </a:r>
          </a:p>
          <a:p>
            <a:r>
              <a:rPr lang="en-US" altLang="zh-CN" b="1">
                <a:solidFill>
                  <a:srgbClr val="006600"/>
                </a:solidFill>
                <a:latin typeface="Times New Roman" panose="02020603050405020304" pitchFamily="18" charset="0"/>
              </a:rPr>
              <a:t>mail        19           6</a:t>
            </a:r>
          </a:p>
          <a:p>
            <a:r>
              <a:rPr lang="en-US" altLang="zh-CN" b="1">
                <a:solidFill>
                  <a:srgbClr val="006600"/>
                </a:solidFill>
                <a:latin typeface="Times New Roman" panose="02020603050405020304" pitchFamily="18" charset="0"/>
              </a:rPr>
              <a:t>list          28           4</a:t>
            </a:r>
          </a:p>
          <a:p>
            <a:r>
              <a:rPr lang="en-US" altLang="zh-CN" b="1">
                <a:solidFill>
                  <a:srgbClr val="006600"/>
                </a:solidFill>
                <a:latin typeface="Times New Roman" panose="02020603050405020304" pitchFamily="18" charset="0"/>
              </a:rPr>
              <a:t>f                6           2 </a:t>
            </a:r>
          </a:p>
        </p:txBody>
      </p:sp>
      <p:sp>
        <p:nvSpPr>
          <p:cNvPr id="227367" name="Text Box 39">
            <a:extLst>
              <a:ext uri="{FF2B5EF4-FFF2-40B4-BE49-F238E27FC236}">
                <a16:creationId xmlns:a16="http://schemas.microsoft.com/office/drawing/2014/main" id="{D042DC0C-B8D3-41EF-8412-DC44AAE275B8}"/>
              </a:ext>
            </a:extLst>
          </p:cNvPr>
          <p:cNvSpPr txBox="1">
            <a:spLocks noChangeArrowheads="1"/>
          </p:cNvSpPr>
          <p:nvPr/>
        </p:nvSpPr>
        <p:spPr bwMode="auto">
          <a:xfrm>
            <a:off x="5410200" y="1811338"/>
            <a:ext cx="141605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文件目录</a:t>
            </a:r>
          </a:p>
        </p:txBody>
      </p:sp>
      <p:sp>
        <p:nvSpPr>
          <p:cNvPr id="227368" name="Text Box 40">
            <a:extLst>
              <a:ext uri="{FF2B5EF4-FFF2-40B4-BE49-F238E27FC236}">
                <a16:creationId xmlns:a16="http://schemas.microsoft.com/office/drawing/2014/main" id="{4D1EE8C2-8BC2-484A-B9D4-AAD48B1F5692}"/>
              </a:ext>
            </a:extLst>
          </p:cNvPr>
          <p:cNvSpPr txBox="1">
            <a:spLocks noChangeArrowheads="1"/>
          </p:cNvSpPr>
          <p:nvPr/>
        </p:nvSpPr>
        <p:spPr bwMode="auto">
          <a:xfrm>
            <a:off x="1562100" y="2038350"/>
            <a:ext cx="860425"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count</a:t>
            </a:r>
          </a:p>
        </p:txBody>
      </p:sp>
      <p:sp>
        <p:nvSpPr>
          <p:cNvPr id="227369" name="Text Box 41">
            <a:extLst>
              <a:ext uri="{FF2B5EF4-FFF2-40B4-BE49-F238E27FC236}">
                <a16:creationId xmlns:a16="http://schemas.microsoft.com/office/drawing/2014/main" id="{12C6EB84-09E0-4CB7-B665-4AE2F378F951}"/>
              </a:ext>
            </a:extLst>
          </p:cNvPr>
          <p:cNvSpPr txBox="1">
            <a:spLocks noChangeArrowheads="1"/>
          </p:cNvSpPr>
          <p:nvPr/>
        </p:nvSpPr>
        <p:spPr bwMode="auto">
          <a:xfrm>
            <a:off x="2597150" y="2571750"/>
            <a:ext cx="2286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f</a:t>
            </a:r>
          </a:p>
        </p:txBody>
      </p:sp>
      <p:sp>
        <p:nvSpPr>
          <p:cNvPr id="227370" name="Text Box 42">
            <a:extLst>
              <a:ext uri="{FF2B5EF4-FFF2-40B4-BE49-F238E27FC236}">
                <a16:creationId xmlns:a16="http://schemas.microsoft.com/office/drawing/2014/main" id="{3B342562-C7E8-4413-AFC2-01A49E392A64}"/>
              </a:ext>
            </a:extLst>
          </p:cNvPr>
          <p:cNvSpPr txBox="1">
            <a:spLocks noChangeArrowheads="1"/>
          </p:cNvSpPr>
          <p:nvPr/>
        </p:nvSpPr>
        <p:spPr bwMode="auto">
          <a:xfrm>
            <a:off x="2549525" y="3470275"/>
            <a:ext cx="381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tr</a:t>
            </a:r>
          </a:p>
        </p:txBody>
      </p:sp>
      <p:sp>
        <p:nvSpPr>
          <p:cNvPr id="227371" name="Text Box 43">
            <a:extLst>
              <a:ext uri="{FF2B5EF4-FFF2-40B4-BE49-F238E27FC236}">
                <a16:creationId xmlns:a16="http://schemas.microsoft.com/office/drawing/2014/main" id="{D3645645-9AE7-42F1-89CE-72E229B9345D}"/>
              </a:ext>
            </a:extLst>
          </p:cNvPr>
          <p:cNvSpPr txBox="1">
            <a:spLocks noChangeArrowheads="1"/>
          </p:cNvSpPr>
          <p:nvPr/>
        </p:nvSpPr>
        <p:spPr bwMode="auto">
          <a:xfrm>
            <a:off x="2873375" y="3927475"/>
            <a:ext cx="6858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mail</a:t>
            </a:r>
          </a:p>
        </p:txBody>
      </p:sp>
      <p:sp>
        <p:nvSpPr>
          <p:cNvPr id="227372" name="Text Box 44">
            <a:extLst>
              <a:ext uri="{FF2B5EF4-FFF2-40B4-BE49-F238E27FC236}">
                <a16:creationId xmlns:a16="http://schemas.microsoft.com/office/drawing/2014/main" id="{28094ED3-3C98-4715-BDBE-E5CD55B97162}"/>
              </a:ext>
            </a:extLst>
          </p:cNvPr>
          <p:cNvSpPr txBox="1">
            <a:spLocks noChangeArrowheads="1"/>
          </p:cNvSpPr>
          <p:nvPr/>
        </p:nvSpPr>
        <p:spPr bwMode="auto">
          <a:xfrm>
            <a:off x="1577975" y="5280025"/>
            <a:ext cx="6858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list</a:t>
            </a:r>
          </a:p>
        </p:txBody>
      </p:sp>
      <p:sp>
        <p:nvSpPr>
          <p:cNvPr id="227373" name="Rectangle 45">
            <a:extLst>
              <a:ext uri="{FF2B5EF4-FFF2-40B4-BE49-F238E27FC236}">
                <a16:creationId xmlns:a16="http://schemas.microsoft.com/office/drawing/2014/main" id="{0BBD55AF-5F21-4724-91BE-E42B5C1F7E10}"/>
              </a:ext>
            </a:extLst>
          </p:cNvPr>
          <p:cNvSpPr>
            <a:spLocks noGrp="1" noChangeArrowheads="1"/>
          </p:cNvSpPr>
          <p:nvPr>
            <p:ph type="title"/>
          </p:nvPr>
        </p:nvSpPr>
        <p:spPr/>
        <p:txBody>
          <a:bodyPr/>
          <a:lstStyle/>
          <a:p>
            <a:endParaRPr lang="zh-CN" altLang="en-US">
              <a:solidFill>
                <a:srgbClr val="0066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3BBD90D5-9FF2-446D-8B74-8FDB7D33E769}"/>
              </a:ext>
            </a:extLst>
          </p:cNvPr>
          <p:cNvSpPr>
            <a:spLocks noGrp="1" noChangeArrowheads="1"/>
          </p:cNvSpPr>
          <p:nvPr>
            <p:ph type="title"/>
          </p:nvPr>
        </p:nvSpPr>
        <p:spPr/>
        <p:txBody>
          <a:bodyPr/>
          <a:lstStyle/>
          <a:p>
            <a:endParaRPr lang="zh-CN" altLang="en-US" sz="4000">
              <a:latin typeface="Times New Roman" panose="02020603050405020304" pitchFamily="18" charset="0"/>
            </a:endParaRPr>
          </a:p>
        </p:txBody>
      </p:sp>
      <p:sp>
        <p:nvSpPr>
          <p:cNvPr id="228355" name="Rectangle 3" descr="Rectangle: Click to edit Master text styles&#10;Second level&#10;Third level&#10;Fourth level&#10;Fifth level">
            <a:extLst>
              <a:ext uri="{FF2B5EF4-FFF2-40B4-BE49-F238E27FC236}">
                <a16:creationId xmlns:a16="http://schemas.microsoft.com/office/drawing/2014/main" id="{8F86756D-3489-4460-B4CC-3A55ECDCDEAC}"/>
              </a:ext>
            </a:extLst>
          </p:cNvPr>
          <p:cNvSpPr>
            <a:spLocks noGrp="1" noChangeArrowheads="1"/>
          </p:cNvSpPr>
          <p:nvPr>
            <p:ph type="body" idx="1"/>
          </p:nvPr>
        </p:nvSpPr>
        <p:spPr>
          <a:xfrm>
            <a:off x="914400" y="1600200"/>
            <a:ext cx="7772400" cy="4876800"/>
          </a:xfrm>
        </p:spPr>
        <p:txBody>
          <a:bodyPr/>
          <a:lstStyle/>
          <a:p>
            <a:pPr>
              <a:lnSpc>
                <a:spcPct val="90000"/>
              </a:lnSpc>
            </a:pPr>
            <a:r>
              <a:rPr lang="zh-CN" altLang="en-US" sz="2400">
                <a:latin typeface="Times New Roman" panose="02020603050405020304" pitchFamily="18" charset="0"/>
              </a:rPr>
              <a:t>优点</a:t>
            </a:r>
          </a:p>
          <a:p>
            <a:pPr lvl="1">
              <a:lnSpc>
                <a:spcPct val="90000"/>
              </a:lnSpc>
            </a:pPr>
            <a:r>
              <a:rPr lang="zh-CN" altLang="en-US" sz="2400" b="1">
                <a:latin typeface="Times New Roman" panose="02020603050405020304" pitchFamily="18" charset="0"/>
              </a:rPr>
              <a:t>简单 </a:t>
            </a:r>
          </a:p>
          <a:p>
            <a:pPr lvl="1">
              <a:lnSpc>
                <a:spcPct val="90000"/>
              </a:lnSpc>
            </a:pPr>
            <a:r>
              <a:rPr lang="zh-CN" altLang="en-US" sz="2400" b="1">
                <a:latin typeface="Times New Roman" panose="02020603050405020304" pitchFamily="18" charset="0"/>
              </a:rPr>
              <a:t>支持顺序存取和随机存取</a:t>
            </a:r>
          </a:p>
          <a:p>
            <a:pPr lvl="1">
              <a:lnSpc>
                <a:spcPct val="90000"/>
              </a:lnSpc>
            </a:pPr>
            <a:r>
              <a:rPr lang="zh-CN" altLang="en-US" sz="2400" b="1">
                <a:latin typeface="Times New Roman" panose="02020603050405020304" pitchFamily="18" charset="0"/>
              </a:rPr>
              <a:t>顺序存取速度快</a:t>
            </a:r>
          </a:p>
          <a:p>
            <a:pPr lvl="1">
              <a:lnSpc>
                <a:spcPct val="90000"/>
              </a:lnSpc>
            </a:pPr>
            <a:r>
              <a:rPr lang="zh-CN" altLang="en-US" sz="2400" b="1">
                <a:latin typeface="Times New Roman" panose="02020603050405020304" pitchFamily="18" charset="0"/>
              </a:rPr>
              <a:t>所需的磁盘寻道次数和寻道时间最少</a:t>
            </a:r>
          </a:p>
          <a:p>
            <a:pPr>
              <a:lnSpc>
                <a:spcPct val="90000"/>
              </a:lnSpc>
            </a:pPr>
            <a:r>
              <a:rPr lang="zh-CN" altLang="en-US" sz="2400">
                <a:latin typeface="楷体_GB2312" pitchFamily="49" charset="-122"/>
              </a:rPr>
              <a:t>缺点</a:t>
            </a:r>
          </a:p>
          <a:p>
            <a:pPr lvl="1">
              <a:lnSpc>
                <a:spcPct val="90000"/>
              </a:lnSpc>
            </a:pPr>
            <a:r>
              <a:rPr lang="zh-CN" altLang="en-US" sz="2400" b="1">
                <a:latin typeface="楷体_GB2312" pitchFamily="49" charset="-122"/>
              </a:rPr>
              <a:t>文件不易动态增长</a:t>
            </a:r>
          </a:p>
          <a:p>
            <a:pPr lvl="1">
              <a:lnSpc>
                <a:spcPct val="90000"/>
              </a:lnSpc>
            </a:pPr>
            <a:r>
              <a:rPr lang="zh-CN" altLang="en-US" sz="2400" b="1">
                <a:latin typeface="楷体_GB2312" pitchFamily="49" charset="-122"/>
              </a:rPr>
              <a:t>预留空间:浪费</a:t>
            </a:r>
          </a:p>
          <a:p>
            <a:pPr lvl="1">
              <a:lnSpc>
                <a:spcPct val="90000"/>
              </a:lnSpc>
            </a:pPr>
            <a:r>
              <a:rPr lang="zh-CN" altLang="en-US" sz="2400" b="1">
                <a:latin typeface="楷体_GB2312" pitchFamily="49" charset="-122"/>
              </a:rPr>
              <a:t>重新分配和移动</a:t>
            </a:r>
          </a:p>
          <a:p>
            <a:pPr lvl="1">
              <a:lnSpc>
                <a:spcPct val="90000"/>
              </a:lnSpc>
            </a:pPr>
            <a:r>
              <a:rPr lang="zh-CN" altLang="en-US" sz="2400" b="1">
                <a:latin typeface="楷体_GB2312" pitchFamily="49" charset="-122"/>
              </a:rPr>
              <a:t>不利于文件插入和删除</a:t>
            </a:r>
          </a:p>
          <a:p>
            <a:pPr lvl="1">
              <a:lnSpc>
                <a:spcPct val="90000"/>
              </a:lnSpc>
            </a:pPr>
            <a:r>
              <a:rPr lang="zh-CN" altLang="en-US" sz="2400" b="1">
                <a:latin typeface="楷体_GB2312" pitchFamily="49" charset="-122"/>
              </a:rPr>
              <a:t>外部碎片问题</a:t>
            </a:r>
          </a:p>
          <a:p>
            <a:pPr lvl="1">
              <a:lnSpc>
                <a:spcPct val="90000"/>
              </a:lnSpc>
            </a:pPr>
            <a:r>
              <a:rPr lang="zh-CN" altLang="en-US" sz="2400" b="1">
                <a:latin typeface="楷体_GB2312" pitchFamily="49" charset="-122"/>
              </a:rPr>
              <a:t>存储压缩技术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1616" y="1684823"/>
            <a:ext cx="6858000" cy="3670236"/>
          </a:xfrm>
          <a:prstGeom prst="rect">
            <a:avLst/>
          </a:prstGeom>
        </p:spPr>
        <p:txBody>
          <a:bodyPr wrap="square">
            <a:spAutoFit/>
          </a:bodyPr>
          <a:lstStyle/>
          <a:p>
            <a:pPr indent="266700">
              <a:lnSpc>
                <a:spcPct val="125000"/>
              </a:lnSpc>
            </a:pPr>
            <a:r>
              <a:rPr lang="zh-CN" altLang="en-US"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优点：</a:t>
            </a:r>
            <a:endParaRPr lang="en-US"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连续文件既支持顺序读写也支持随机读写。</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）大量的顺序读写效率高（连续文件续写使得磁头移动距离少）</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endParaRPr lang="en-US"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缺陷：</a:t>
            </a:r>
            <a:endParaRPr lang="zh-CN" altLang="zh-CN" sz="2000" b="1" kern="100" dirty="0">
              <a:solidFill>
                <a:srgbClr val="6C0000"/>
              </a:solidFill>
              <a:latin typeface="华文楷体" panose="02010600040101010101" pitchFamily="2" charset="-122"/>
              <a:ea typeface="华文楷体" panose="02010600040101010101" pitchFamily="2" charset="-122"/>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建立文件前需要能预先确定文件长度。通常而言，输出文件</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的大小难以事前预估，无法使用连续文件的物理结构模式。</a:t>
            </a:r>
            <a:b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b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2</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修改、插入和追加文件记录有困难；</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3</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会造成少量外部碎片。</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p:txBody>
      </p:sp>
      <p:sp>
        <p:nvSpPr>
          <p:cNvPr id="5"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6" name="矩形 5"/>
          <p:cNvSpPr/>
          <p:nvPr/>
        </p:nvSpPr>
        <p:spPr>
          <a:xfrm>
            <a:off x="638177" y="1099168"/>
            <a:ext cx="2031325" cy="369332"/>
          </a:xfrm>
          <a:prstGeom prst="rect">
            <a:avLst/>
          </a:prstGeom>
        </p:spPr>
        <p:txBody>
          <a:bodyPr wrap="none">
            <a:spAutoFit/>
          </a:bodyPr>
          <a:lstStyle/>
          <a:p>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连续文</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件的优缺点</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14468" y="112606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539438" y="4786551"/>
            <a:ext cx="2710178" cy="1131079"/>
          </a:xfrm>
          <a:prstGeom prst="rect">
            <a:avLst/>
          </a:prstGeom>
          <a:solidFill>
            <a:schemeClr val="accent1">
              <a:lumMod val="20000"/>
              <a:lumOff val="80000"/>
            </a:schemeClr>
          </a:solidFill>
          <a:ln>
            <a:solidFill>
              <a:srgbClr val="C00000"/>
            </a:solidFill>
          </a:ln>
        </p:spPr>
        <p:txBody>
          <a:bodyPr wrap="square">
            <a:spAutoFit/>
          </a:bodyPr>
          <a:lstStyle/>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终止用户程序</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重新分配更多的存储空间。</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寻找 “扩展区”。</a:t>
            </a:r>
            <a:endParaRPr lang="zh-CN" altLang="en-US" dirty="0">
              <a:solidFill>
                <a:srgbClr val="6C0000"/>
              </a:solidFill>
            </a:endParaRPr>
          </a:p>
        </p:txBody>
      </p:sp>
      <p:cxnSp>
        <p:nvCxnSpPr>
          <p:cNvPr id="10" name="直接箭头连接符 9"/>
          <p:cNvCxnSpPr/>
          <p:nvPr/>
        </p:nvCxnSpPr>
        <p:spPr>
          <a:xfrm>
            <a:off x="4706471" y="4450976"/>
            <a:ext cx="860611" cy="3355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174954" y="5363216"/>
            <a:ext cx="1800493" cy="416332"/>
          </a:xfrm>
          <a:prstGeom prst="rect">
            <a:avLst/>
          </a:prstGeom>
          <a:solidFill>
            <a:schemeClr val="accent1">
              <a:lumMod val="20000"/>
              <a:lumOff val="80000"/>
            </a:schemeClr>
          </a:solidFill>
          <a:ln>
            <a:solidFill>
              <a:srgbClr val="C00000"/>
            </a:solidFill>
          </a:ln>
        </p:spPr>
        <p:txBody>
          <a:bodyPr wrap="none">
            <a:spAutoFit/>
          </a:bodyPr>
          <a:lstStyle/>
          <a:p>
            <a:pPr>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整理与合并操作</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a:off x="1808891" y="4953380"/>
            <a:ext cx="0" cy="4098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6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A1108368-0CCA-46A2-A783-FBFFC9EF2D94}"/>
              </a:ext>
            </a:extLst>
          </p:cNvPr>
          <p:cNvSpPr>
            <a:spLocks noGrp="1" noChangeArrowheads="1"/>
          </p:cNvSpPr>
          <p:nvPr>
            <p:ph type="title"/>
          </p:nvPr>
        </p:nvSpPr>
        <p:spPr/>
        <p:txBody>
          <a:bodyPr/>
          <a:lstStyle/>
          <a:p>
            <a:r>
              <a:rPr lang="zh-CN" altLang="en-US" sz="3600">
                <a:latin typeface="宋体" panose="02010600030101010101" pitchFamily="2" charset="-122"/>
              </a:rPr>
              <a:t>2、链接结构:</a:t>
            </a:r>
            <a:r>
              <a:rPr lang="zh-CN" altLang="en-US" sz="2800" b="1">
                <a:latin typeface="宋体" panose="02010600030101010101" pitchFamily="2" charset="-122"/>
              </a:rPr>
              <a:t>链接结构的文件适用于顺序存取</a:t>
            </a:r>
          </a:p>
        </p:txBody>
      </p:sp>
      <p:graphicFrame>
        <p:nvGraphicFramePr>
          <p:cNvPr id="224261" name="Object 5">
            <a:extLst>
              <a:ext uri="{FF2B5EF4-FFF2-40B4-BE49-F238E27FC236}">
                <a16:creationId xmlns:a16="http://schemas.microsoft.com/office/drawing/2014/main" id="{B757190C-41B4-460A-B64E-6408A64F2A9C}"/>
              </a:ext>
            </a:extLst>
          </p:cNvPr>
          <p:cNvGraphicFramePr>
            <a:graphicFrameLocks noGrp="1" noChangeAspect="1"/>
          </p:cNvGraphicFramePr>
          <p:nvPr>
            <p:ph type="body" idx="1"/>
          </p:nvPr>
        </p:nvGraphicFramePr>
        <p:xfrm>
          <a:off x="838200" y="2335213"/>
          <a:ext cx="7772400" cy="2947987"/>
        </p:xfrm>
        <a:graphic>
          <a:graphicData uri="http://schemas.openxmlformats.org/presentationml/2006/ole">
            <mc:AlternateContent xmlns:mc="http://schemas.openxmlformats.org/markup-compatibility/2006">
              <mc:Choice xmlns:v="urn:schemas-microsoft-com:vml" Requires="v">
                <p:oleObj spid="_x0000_s2057" name="位图图像" r:id="rId3" imgW="7238095" imgH="1991003" progId="Paint.Picture">
                  <p:embed/>
                </p:oleObj>
              </mc:Choice>
              <mc:Fallback>
                <p:oleObj name="位图图像" r:id="rId3" imgW="7238095" imgH="1991003" progId="Paint.Picture">
                  <p:embed/>
                  <p:pic>
                    <p:nvPicPr>
                      <p:cNvPr id="224261" name="Object 5">
                        <a:extLst>
                          <a:ext uri="{FF2B5EF4-FFF2-40B4-BE49-F238E27FC236}">
                            <a16:creationId xmlns:a16="http://schemas.microsoft.com/office/drawing/2014/main" id="{B757190C-41B4-460A-B64E-6408A64F2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35213"/>
                        <a:ext cx="7772400" cy="2947987"/>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AutoShape 2">
            <a:extLst>
              <a:ext uri="{FF2B5EF4-FFF2-40B4-BE49-F238E27FC236}">
                <a16:creationId xmlns:a16="http://schemas.microsoft.com/office/drawing/2014/main" id="{62F21CB2-189E-4118-A4FB-5D36AE337955}"/>
              </a:ext>
            </a:extLst>
          </p:cNvPr>
          <p:cNvSpPr>
            <a:spLocks noChangeArrowheads="1"/>
          </p:cNvSpPr>
          <p:nvPr/>
        </p:nvSpPr>
        <p:spPr bwMode="auto">
          <a:xfrm>
            <a:off x="762000" y="1419225"/>
            <a:ext cx="3124200" cy="5105400"/>
          </a:xfrm>
          <a:prstGeom prst="can">
            <a:avLst>
              <a:gd name="adj" fmla="val 28658"/>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27" name="Text Box 3">
            <a:extLst>
              <a:ext uri="{FF2B5EF4-FFF2-40B4-BE49-F238E27FC236}">
                <a16:creationId xmlns:a16="http://schemas.microsoft.com/office/drawing/2014/main" id="{B96272A4-651B-44E9-B2A1-EFEBD16C4BB6}"/>
              </a:ext>
            </a:extLst>
          </p:cNvPr>
          <p:cNvSpPr txBox="1">
            <a:spLocks noChangeArrowheads="1"/>
          </p:cNvSpPr>
          <p:nvPr/>
        </p:nvSpPr>
        <p:spPr bwMode="auto">
          <a:xfrm>
            <a:off x="5029200" y="1741488"/>
            <a:ext cx="3200400" cy="485775"/>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rPr>
              <a:t>文件名     始址     末址</a:t>
            </a:r>
          </a:p>
        </p:txBody>
      </p:sp>
      <p:sp>
        <p:nvSpPr>
          <p:cNvPr id="231428" name="Rectangle 4">
            <a:extLst>
              <a:ext uri="{FF2B5EF4-FFF2-40B4-BE49-F238E27FC236}">
                <a16:creationId xmlns:a16="http://schemas.microsoft.com/office/drawing/2014/main" id="{EA1F129D-1536-4D46-A31B-1D32E9960EE4}"/>
              </a:ext>
            </a:extLst>
          </p:cNvPr>
          <p:cNvSpPr>
            <a:spLocks noChangeArrowheads="1"/>
          </p:cNvSpPr>
          <p:nvPr/>
        </p:nvSpPr>
        <p:spPr bwMode="auto">
          <a:xfrm>
            <a:off x="5029200" y="2236788"/>
            <a:ext cx="3200400" cy="685800"/>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29" name="Text Box 5">
            <a:extLst>
              <a:ext uri="{FF2B5EF4-FFF2-40B4-BE49-F238E27FC236}">
                <a16:creationId xmlns:a16="http://schemas.microsoft.com/office/drawing/2014/main" id="{F4062EB6-1C97-42FC-B840-17D0FC7E07F5}"/>
              </a:ext>
            </a:extLst>
          </p:cNvPr>
          <p:cNvSpPr txBox="1">
            <a:spLocks noChangeArrowheads="1"/>
          </p:cNvSpPr>
          <p:nvPr/>
        </p:nvSpPr>
        <p:spPr bwMode="auto">
          <a:xfrm>
            <a:off x="5257800" y="2376488"/>
            <a:ext cx="2747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anose="02020603050405020304" pitchFamily="18" charset="0"/>
              </a:rPr>
              <a:t>jeep         9           25</a:t>
            </a:r>
          </a:p>
        </p:txBody>
      </p:sp>
      <p:sp>
        <p:nvSpPr>
          <p:cNvPr id="231430" name="Text Box 6">
            <a:extLst>
              <a:ext uri="{FF2B5EF4-FFF2-40B4-BE49-F238E27FC236}">
                <a16:creationId xmlns:a16="http://schemas.microsoft.com/office/drawing/2014/main" id="{BF6DB707-BFA8-43B7-A6D4-655AD71B4891}"/>
              </a:ext>
            </a:extLst>
          </p:cNvPr>
          <p:cNvSpPr txBox="1">
            <a:spLocks noChangeArrowheads="1"/>
          </p:cNvSpPr>
          <p:nvPr/>
        </p:nvSpPr>
        <p:spPr bwMode="auto">
          <a:xfrm>
            <a:off x="5943600" y="111442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文件目录</a:t>
            </a:r>
          </a:p>
        </p:txBody>
      </p:sp>
      <p:sp>
        <p:nvSpPr>
          <p:cNvPr id="231431" name="Rectangle 7">
            <a:extLst>
              <a:ext uri="{FF2B5EF4-FFF2-40B4-BE49-F238E27FC236}">
                <a16:creationId xmlns:a16="http://schemas.microsoft.com/office/drawing/2014/main" id="{5242DA09-97A3-472F-B5DA-62E34B8D5545}"/>
              </a:ext>
            </a:extLst>
          </p:cNvPr>
          <p:cNvSpPr>
            <a:spLocks noChangeArrowheads="1"/>
          </p:cNvSpPr>
          <p:nvPr/>
        </p:nvSpPr>
        <p:spPr bwMode="auto">
          <a:xfrm>
            <a:off x="914400" y="2486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0</a:t>
            </a:r>
          </a:p>
        </p:txBody>
      </p:sp>
      <p:sp>
        <p:nvSpPr>
          <p:cNvPr id="231432" name="Rectangle 8">
            <a:extLst>
              <a:ext uri="{FF2B5EF4-FFF2-40B4-BE49-F238E27FC236}">
                <a16:creationId xmlns:a16="http://schemas.microsoft.com/office/drawing/2014/main" id="{60B70A3A-7061-4B4D-AF82-0F6A2C2E2C22}"/>
              </a:ext>
            </a:extLst>
          </p:cNvPr>
          <p:cNvSpPr>
            <a:spLocks noChangeArrowheads="1"/>
          </p:cNvSpPr>
          <p:nvPr/>
        </p:nvSpPr>
        <p:spPr bwMode="auto">
          <a:xfrm>
            <a:off x="1573213" y="2486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1433" name="Rectangle 9">
            <a:extLst>
              <a:ext uri="{FF2B5EF4-FFF2-40B4-BE49-F238E27FC236}">
                <a16:creationId xmlns:a16="http://schemas.microsoft.com/office/drawing/2014/main" id="{FB74E454-3653-462A-8D8F-AE90F8AEFD53}"/>
              </a:ext>
            </a:extLst>
          </p:cNvPr>
          <p:cNvSpPr>
            <a:spLocks noChangeArrowheads="1"/>
          </p:cNvSpPr>
          <p:nvPr/>
        </p:nvSpPr>
        <p:spPr bwMode="auto">
          <a:xfrm>
            <a:off x="2230438" y="24860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a:t>
            </a:r>
          </a:p>
        </p:txBody>
      </p:sp>
      <p:sp>
        <p:nvSpPr>
          <p:cNvPr id="231434" name="Rectangle 10">
            <a:extLst>
              <a:ext uri="{FF2B5EF4-FFF2-40B4-BE49-F238E27FC236}">
                <a16:creationId xmlns:a16="http://schemas.microsoft.com/office/drawing/2014/main" id="{53DF147B-B68E-4D27-9656-3625FA7191AA}"/>
              </a:ext>
            </a:extLst>
          </p:cNvPr>
          <p:cNvSpPr>
            <a:spLocks noChangeArrowheads="1"/>
          </p:cNvSpPr>
          <p:nvPr/>
        </p:nvSpPr>
        <p:spPr bwMode="auto">
          <a:xfrm>
            <a:off x="2889250" y="24860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a:t>
            </a:r>
          </a:p>
        </p:txBody>
      </p:sp>
      <p:sp>
        <p:nvSpPr>
          <p:cNvPr id="231435" name="Rectangle 11">
            <a:extLst>
              <a:ext uri="{FF2B5EF4-FFF2-40B4-BE49-F238E27FC236}">
                <a16:creationId xmlns:a16="http://schemas.microsoft.com/office/drawing/2014/main" id="{BDD1E9B5-0E78-4641-9982-5D7EFDF38911}"/>
              </a:ext>
            </a:extLst>
          </p:cNvPr>
          <p:cNvSpPr>
            <a:spLocks noChangeArrowheads="1"/>
          </p:cNvSpPr>
          <p:nvPr/>
        </p:nvSpPr>
        <p:spPr bwMode="auto">
          <a:xfrm>
            <a:off x="914400" y="2943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4</a:t>
            </a:r>
          </a:p>
        </p:txBody>
      </p:sp>
      <p:sp>
        <p:nvSpPr>
          <p:cNvPr id="231436" name="Rectangle 12">
            <a:extLst>
              <a:ext uri="{FF2B5EF4-FFF2-40B4-BE49-F238E27FC236}">
                <a16:creationId xmlns:a16="http://schemas.microsoft.com/office/drawing/2014/main" id="{132655C9-71F7-40F5-ABE5-EDF0302364B4}"/>
              </a:ext>
            </a:extLst>
          </p:cNvPr>
          <p:cNvSpPr>
            <a:spLocks noChangeArrowheads="1"/>
          </p:cNvSpPr>
          <p:nvPr/>
        </p:nvSpPr>
        <p:spPr bwMode="auto">
          <a:xfrm>
            <a:off x="1573213" y="2943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5</a:t>
            </a:r>
          </a:p>
        </p:txBody>
      </p:sp>
      <p:sp>
        <p:nvSpPr>
          <p:cNvPr id="231437" name="Rectangle 13">
            <a:extLst>
              <a:ext uri="{FF2B5EF4-FFF2-40B4-BE49-F238E27FC236}">
                <a16:creationId xmlns:a16="http://schemas.microsoft.com/office/drawing/2014/main" id="{154408EC-CC81-419B-BF8D-A3C41A7AF39B}"/>
              </a:ext>
            </a:extLst>
          </p:cNvPr>
          <p:cNvSpPr>
            <a:spLocks noChangeArrowheads="1"/>
          </p:cNvSpPr>
          <p:nvPr/>
        </p:nvSpPr>
        <p:spPr bwMode="auto">
          <a:xfrm>
            <a:off x="2230438" y="29432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6</a:t>
            </a:r>
          </a:p>
        </p:txBody>
      </p:sp>
      <p:sp>
        <p:nvSpPr>
          <p:cNvPr id="231438" name="Rectangle 14">
            <a:extLst>
              <a:ext uri="{FF2B5EF4-FFF2-40B4-BE49-F238E27FC236}">
                <a16:creationId xmlns:a16="http://schemas.microsoft.com/office/drawing/2014/main" id="{50CD7846-9A20-456D-B8F1-F0DD20FAA182}"/>
              </a:ext>
            </a:extLst>
          </p:cNvPr>
          <p:cNvSpPr>
            <a:spLocks noChangeArrowheads="1"/>
          </p:cNvSpPr>
          <p:nvPr/>
        </p:nvSpPr>
        <p:spPr bwMode="auto">
          <a:xfrm>
            <a:off x="2889250" y="29432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7</a:t>
            </a:r>
          </a:p>
        </p:txBody>
      </p:sp>
      <p:sp>
        <p:nvSpPr>
          <p:cNvPr id="231439" name="Rectangle 15">
            <a:extLst>
              <a:ext uri="{FF2B5EF4-FFF2-40B4-BE49-F238E27FC236}">
                <a16:creationId xmlns:a16="http://schemas.microsoft.com/office/drawing/2014/main" id="{8BE399FB-D0CB-452D-8B08-98F7D92BC589}"/>
              </a:ext>
            </a:extLst>
          </p:cNvPr>
          <p:cNvSpPr>
            <a:spLocks noChangeArrowheads="1"/>
          </p:cNvSpPr>
          <p:nvPr/>
        </p:nvSpPr>
        <p:spPr bwMode="auto">
          <a:xfrm>
            <a:off x="914400" y="3400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8</a:t>
            </a:r>
          </a:p>
        </p:txBody>
      </p:sp>
      <p:sp>
        <p:nvSpPr>
          <p:cNvPr id="231440" name="Rectangle 16">
            <a:extLst>
              <a:ext uri="{FF2B5EF4-FFF2-40B4-BE49-F238E27FC236}">
                <a16:creationId xmlns:a16="http://schemas.microsoft.com/office/drawing/2014/main" id="{63CDBF50-2FD0-46B2-9D17-C654F9DFA271}"/>
              </a:ext>
            </a:extLst>
          </p:cNvPr>
          <p:cNvSpPr>
            <a:spLocks noChangeArrowheads="1"/>
          </p:cNvSpPr>
          <p:nvPr/>
        </p:nvSpPr>
        <p:spPr bwMode="auto">
          <a:xfrm>
            <a:off x="1573213" y="3400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9</a:t>
            </a:r>
          </a:p>
        </p:txBody>
      </p:sp>
      <p:sp>
        <p:nvSpPr>
          <p:cNvPr id="231441" name="Rectangle 17">
            <a:extLst>
              <a:ext uri="{FF2B5EF4-FFF2-40B4-BE49-F238E27FC236}">
                <a16:creationId xmlns:a16="http://schemas.microsoft.com/office/drawing/2014/main" id="{07C639CB-8719-434D-BB29-DA8A24A7DE13}"/>
              </a:ext>
            </a:extLst>
          </p:cNvPr>
          <p:cNvSpPr>
            <a:spLocks noChangeArrowheads="1"/>
          </p:cNvSpPr>
          <p:nvPr/>
        </p:nvSpPr>
        <p:spPr bwMode="auto">
          <a:xfrm>
            <a:off x="2230438" y="34004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10</a:t>
            </a:r>
          </a:p>
        </p:txBody>
      </p:sp>
      <p:sp>
        <p:nvSpPr>
          <p:cNvPr id="231442" name="Rectangle 18">
            <a:extLst>
              <a:ext uri="{FF2B5EF4-FFF2-40B4-BE49-F238E27FC236}">
                <a16:creationId xmlns:a16="http://schemas.microsoft.com/office/drawing/2014/main" id="{D4B7809E-8AF0-462E-82E4-E4813AE91659}"/>
              </a:ext>
            </a:extLst>
          </p:cNvPr>
          <p:cNvSpPr>
            <a:spLocks noChangeArrowheads="1"/>
          </p:cNvSpPr>
          <p:nvPr/>
        </p:nvSpPr>
        <p:spPr bwMode="auto">
          <a:xfrm>
            <a:off x="2889250" y="34004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11</a:t>
            </a:r>
          </a:p>
        </p:txBody>
      </p:sp>
      <p:sp>
        <p:nvSpPr>
          <p:cNvPr id="231443" name="Rectangle 19">
            <a:extLst>
              <a:ext uri="{FF2B5EF4-FFF2-40B4-BE49-F238E27FC236}">
                <a16:creationId xmlns:a16="http://schemas.microsoft.com/office/drawing/2014/main" id="{C2E68496-3B72-4C69-A963-9EB23A695248}"/>
              </a:ext>
            </a:extLst>
          </p:cNvPr>
          <p:cNvSpPr>
            <a:spLocks noChangeArrowheads="1"/>
          </p:cNvSpPr>
          <p:nvPr/>
        </p:nvSpPr>
        <p:spPr bwMode="auto">
          <a:xfrm>
            <a:off x="914400" y="38576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12</a:t>
            </a:r>
          </a:p>
        </p:txBody>
      </p:sp>
      <p:sp>
        <p:nvSpPr>
          <p:cNvPr id="231444" name="Rectangle 20">
            <a:extLst>
              <a:ext uri="{FF2B5EF4-FFF2-40B4-BE49-F238E27FC236}">
                <a16:creationId xmlns:a16="http://schemas.microsoft.com/office/drawing/2014/main" id="{97501A33-FF30-49E6-8848-9497D58F3BA8}"/>
              </a:ext>
            </a:extLst>
          </p:cNvPr>
          <p:cNvSpPr>
            <a:spLocks noChangeArrowheads="1"/>
          </p:cNvSpPr>
          <p:nvPr/>
        </p:nvSpPr>
        <p:spPr bwMode="auto">
          <a:xfrm>
            <a:off x="1573213" y="38576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13</a:t>
            </a:r>
          </a:p>
        </p:txBody>
      </p:sp>
      <p:sp>
        <p:nvSpPr>
          <p:cNvPr id="231445" name="Rectangle 21">
            <a:extLst>
              <a:ext uri="{FF2B5EF4-FFF2-40B4-BE49-F238E27FC236}">
                <a16:creationId xmlns:a16="http://schemas.microsoft.com/office/drawing/2014/main" id="{36E19733-2EAB-4C2F-A81D-54150646008C}"/>
              </a:ext>
            </a:extLst>
          </p:cNvPr>
          <p:cNvSpPr>
            <a:spLocks noChangeArrowheads="1"/>
          </p:cNvSpPr>
          <p:nvPr/>
        </p:nvSpPr>
        <p:spPr bwMode="auto">
          <a:xfrm>
            <a:off x="2230438" y="38576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14</a:t>
            </a:r>
          </a:p>
        </p:txBody>
      </p:sp>
      <p:sp>
        <p:nvSpPr>
          <p:cNvPr id="231446" name="Rectangle 22">
            <a:extLst>
              <a:ext uri="{FF2B5EF4-FFF2-40B4-BE49-F238E27FC236}">
                <a16:creationId xmlns:a16="http://schemas.microsoft.com/office/drawing/2014/main" id="{C0E70A64-B977-4BBB-8AA1-2B549CDF3F49}"/>
              </a:ext>
            </a:extLst>
          </p:cNvPr>
          <p:cNvSpPr>
            <a:spLocks noChangeArrowheads="1"/>
          </p:cNvSpPr>
          <p:nvPr/>
        </p:nvSpPr>
        <p:spPr bwMode="auto">
          <a:xfrm>
            <a:off x="2889250" y="38576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15</a:t>
            </a:r>
          </a:p>
        </p:txBody>
      </p:sp>
      <p:sp>
        <p:nvSpPr>
          <p:cNvPr id="231447" name="Rectangle 23">
            <a:extLst>
              <a:ext uri="{FF2B5EF4-FFF2-40B4-BE49-F238E27FC236}">
                <a16:creationId xmlns:a16="http://schemas.microsoft.com/office/drawing/2014/main" id="{75124DAD-8CB3-4469-A051-6D511DA878CE}"/>
              </a:ext>
            </a:extLst>
          </p:cNvPr>
          <p:cNvSpPr>
            <a:spLocks noChangeArrowheads="1"/>
          </p:cNvSpPr>
          <p:nvPr/>
        </p:nvSpPr>
        <p:spPr bwMode="auto">
          <a:xfrm>
            <a:off x="914400" y="43148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16</a:t>
            </a:r>
          </a:p>
        </p:txBody>
      </p:sp>
      <p:sp>
        <p:nvSpPr>
          <p:cNvPr id="231448" name="Rectangle 24">
            <a:extLst>
              <a:ext uri="{FF2B5EF4-FFF2-40B4-BE49-F238E27FC236}">
                <a16:creationId xmlns:a16="http://schemas.microsoft.com/office/drawing/2014/main" id="{A1355490-0392-4633-9D6E-176660D8C5BF}"/>
              </a:ext>
            </a:extLst>
          </p:cNvPr>
          <p:cNvSpPr>
            <a:spLocks noChangeArrowheads="1"/>
          </p:cNvSpPr>
          <p:nvPr/>
        </p:nvSpPr>
        <p:spPr bwMode="auto">
          <a:xfrm>
            <a:off x="1573213" y="43148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17</a:t>
            </a:r>
          </a:p>
        </p:txBody>
      </p:sp>
      <p:sp>
        <p:nvSpPr>
          <p:cNvPr id="231449" name="Rectangle 25">
            <a:extLst>
              <a:ext uri="{FF2B5EF4-FFF2-40B4-BE49-F238E27FC236}">
                <a16:creationId xmlns:a16="http://schemas.microsoft.com/office/drawing/2014/main" id="{5E323507-9A41-461F-BF1A-2944404FFDEB}"/>
              </a:ext>
            </a:extLst>
          </p:cNvPr>
          <p:cNvSpPr>
            <a:spLocks noChangeArrowheads="1"/>
          </p:cNvSpPr>
          <p:nvPr/>
        </p:nvSpPr>
        <p:spPr bwMode="auto">
          <a:xfrm>
            <a:off x="2230438" y="43148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18</a:t>
            </a:r>
          </a:p>
        </p:txBody>
      </p:sp>
      <p:sp>
        <p:nvSpPr>
          <p:cNvPr id="231450" name="Rectangle 26">
            <a:extLst>
              <a:ext uri="{FF2B5EF4-FFF2-40B4-BE49-F238E27FC236}">
                <a16:creationId xmlns:a16="http://schemas.microsoft.com/office/drawing/2014/main" id="{3F580299-9825-492D-BAEE-89CD7315A741}"/>
              </a:ext>
            </a:extLst>
          </p:cNvPr>
          <p:cNvSpPr>
            <a:spLocks noChangeArrowheads="1"/>
          </p:cNvSpPr>
          <p:nvPr/>
        </p:nvSpPr>
        <p:spPr bwMode="auto">
          <a:xfrm>
            <a:off x="2889250" y="43148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19</a:t>
            </a:r>
          </a:p>
        </p:txBody>
      </p:sp>
      <p:sp>
        <p:nvSpPr>
          <p:cNvPr id="231451" name="Rectangle 27">
            <a:extLst>
              <a:ext uri="{FF2B5EF4-FFF2-40B4-BE49-F238E27FC236}">
                <a16:creationId xmlns:a16="http://schemas.microsoft.com/office/drawing/2014/main" id="{9ED194E0-011E-421E-9707-23E363AF8B38}"/>
              </a:ext>
            </a:extLst>
          </p:cNvPr>
          <p:cNvSpPr>
            <a:spLocks noChangeArrowheads="1"/>
          </p:cNvSpPr>
          <p:nvPr/>
        </p:nvSpPr>
        <p:spPr bwMode="auto">
          <a:xfrm>
            <a:off x="914400" y="4772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20</a:t>
            </a:r>
          </a:p>
        </p:txBody>
      </p:sp>
      <p:sp>
        <p:nvSpPr>
          <p:cNvPr id="231452" name="Rectangle 28">
            <a:extLst>
              <a:ext uri="{FF2B5EF4-FFF2-40B4-BE49-F238E27FC236}">
                <a16:creationId xmlns:a16="http://schemas.microsoft.com/office/drawing/2014/main" id="{1F05E5B2-8DE9-428F-9AE1-1CF3927AF838}"/>
              </a:ext>
            </a:extLst>
          </p:cNvPr>
          <p:cNvSpPr>
            <a:spLocks noChangeArrowheads="1"/>
          </p:cNvSpPr>
          <p:nvPr/>
        </p:nvSpPr>
        <p:spPr bwMode="auto">
          <a:xfrm>
            <a:off x="1573213" y="4772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21</a:t>
            </a:r>
          </a:p>
        </p:txBody>
      </p:sp>
      <p:sp>
        <p:nvSpPr>
          <p:cNvPr id="231453" name="Rectangle 29">
            <a:extLst>
              <a:ext uri="{FF2B5EF4-FFF2-40B4-BE49-F238E27FC236}">
                <a16:creationId xmlns:a16="http://schemas.microsoft.com/office/drawing/2014/main" id="{85F3DE8F-F4DC-4F2D-A01F-C7BD92DAAA6F}"/>
              </a:ext>
            </a:extLst>
          </p:cNvPr>
          <p:cNvSpPr>
            <a:spLocks noChangeArrowheads="1"/>
          </p:cNvSpPr>
          <p:nvPr/>
        </p:nvSpPr>
        <p:spPr bwMode="auto">
          <a:xfrm>
            <a:off x="2230438" y="47720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22</a:t>
            </a:r>
          </a:p>
        </p:txBody>
      </p:sp>
      <p:sp>
        <p:nvSpPr>
          <p:cNvPr id="231454" name="Rectangle 30">
            <a:extLst>
              <a:ext uri="{FF2B5EF4-FFF2-40B4-BE49-F238E27FC236}">
                <a16:creationId xmlns:a16="http://schemas.microsoft.com/office/drawing/2014/main" id="{04181DAC-6FF8-42D6-A2BD-07779DF67B0E}"/>
              </a:ext>
            </a:extLst>
          </p:cNvPr>
          <p:cNvSpPr>
            <a:spLocks noChangeArrowheads="1"/>
          </p:cNvSpPr>
          <p:nvPr/>
        </p:nvSpPr>
        <p:spPr bwMode="auto">
          <a:xfrm>
            <a:off x="2889250" y="47720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23</a:t>
            </a:r>
          </a:p>
        </p:txBody>
      </p:sp>
      <p:sp>
        <p:nvSpPr>
          <p:cNvPr id="231455" name="Rectangle 31">
            <a:extLst>
              <a:ext uri="{FF2B5EF4-FFF2-40B4-BE49-F238E27FC236}">
                <a16:creationId xmlns:a16="http://schemas.microsoft.com/office/drawing/2014/main" id="{676C0CEF-1581-4878-B43D-6BF216BC0A7A}"/>
              </a:ext>
            </a:extLst>
          </p:cNvPr>
          <p:cNvSpPr>
            <a:spLocks noChangeArrowheads="1"/>
          </p:cNvSpPr>
          <p:nvPr/>
        </p:nvSpPr>
        <p:spPr bwMode="auto">
          <a:xfrm>
            <a:off x="914400" y="5229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24</a:t>
            </a:r>
          </a:p>
        </p:txBody>
      </p:sp>
      <p:sp>
        <p:nvSpPr>
          <p:cNvPr id="231456" name="Rectangle 32">
            <a:extLst>
              <a:ext uri="{FF2B5EF4-FFF2-40B4-BE49-F238E27FC236}">
                <a16:creationId xmlns:a16="http://schemas.microsoft.com/office/drawing/2014/main" id="{96053EA8-8C66-448B-B804-CA96976B30B8}"/>
              </a:ext>
            </a:extLst>
          </p:cNvPr>
          <p:cNvSpPr>
            <a:spLocks noChangeArrowheads="1"/>
          </p:cNvSpPr>
          <p:nvPr/>
        </p:nvSpPr>
        <p:spPr bwMode="auto">
          <a:xfrm>
            <a:off x="1573213" y="5229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25</a:t>
            </a:r>
          </a:p>
        </p:txBody>
      </p:sp>
      <p:sp>
        <p:nvSpPr>
          <p:cNvPr id="231457" name="Rectangle 33">
            <a:extLst>
              <a:ext uri="{FF2B5EF4-FFF2-40B4-BE49-F238E27FC236}">
                <a16:creationId xmlns:a16="http://schemas.microsoft.com/office/drawing/2014/main" id="{F1C3111F-325D-4699-99AC-7FAA7C352608}"/>
              </a:ext>
            </a:extLst>
          </p:cNvPr>
          <p:cNvSpPr>
            <a:spLocks noChangeArrowheads="1"/>
          </p:cNvSpPr>
          <p:nvPr/>
        </p:nvSpPr>
        <p:spPr bwMode="auto">
          <a:xfrm>
            <a:off x="2230438" y="52292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26</a:t>
            </a:r>
          </a:p>
        </p:txBody>
      </p:sp>
      <p:sp>
        <p:nvSpPr>
          <p:cNvPr id="231458" name="Rectangle 34">
            <a:extLst>
              <a:ext uri="{FF2B5EF4-FFF2-40B4-BE49-F238E27FC236}">
                <a16:creationId xmlns:a16="http://schemas.microsoft.com/office/drawing/2014/main" id="{FB59738B-AD9E-4B84-90C8-DEB015C1B2CF}"/>
              </a:ext>
            </a:extLst>
          </p:cNvPr>
          <p:cNvSpPr>
            <a:spLocks noChangeArrowheads="1"/>
          </p:cNvSpPr>
          <p:nvPr/>
        </p:nvSpPr>
        <p:spPr bwMode="auto">
          <a:xfrm>
            <a:off x="2889250" y="52292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27</a:t>
            </a:r>
          </a:p>
        </p:txBody>
      </p:sp>
      <p:sp>
        <p:nvSpPr>
          <p:cNvPr id="231459" name="Rectangle 35">
            <a:extLst>
              <a:ext uri="{FF2B5EF4-FFF2-40B4-BE49-F238E27FC236}">
                <a16:creationId xmlns:a16="http://schemas.microsoft.com/office/drawing/2014/main" id="{B4CBC025-2B3E-415F-8E47-9FD30F325703}"/>
              </a:ext>
            </a:extLst>
          </p:cNvPr>
          <p:cNvSpPr>
            <a:spLocks noChangeArrowheads="1"/>
          </p:cNvSpPr>
          <p:nvPr/>
        </p:nvSpPr>
        <p:spPr bwMode="auto">
          <a:xfrm>
            <a:off x="914400" y="5686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28</a:t>
            </a:r>
          </a:p>
        </p:txBody>
      </p:sp>
      <p:sp>
        <p:nvSpPr>
          <p:cNvPr id="231460" name="Rectangle 36">
            <a:extLst>
              <a:ext uri="{FF2B5EF4-FFF2-40B4-BE49-F238E27FC236}">
                <a16:creationId xmlns:a16="http://schemas.microsoft.com/office/drawing/2014/main" id="{E4800B8C-3C26-4895-8E1C-B5A5271E4A12}"/>
              </a:ext>
            </a:extLst>
          </p:cNvPr>
          <p:cNvSpPr>
            <a:spLocks noChangeArrowheads="1"/>
          </p:cNvSpPr>
          <p:nvPr/>
        </p:nvSpPr>
        <p:spPr bwMode="auto">
          <a:xfrm>
            <a:off x="1573213" y="5686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29</a:t>
            </a:r>
          </a:p>
        </p:txBody>
      </p:sp>
      <p:sp>
        <p:nvSpPr>
          <p:cNvPr id="231461" name="Rectangle 37">
            <a:extLst>
              <a:ext uri="{FF2B5EF4-FFF2-40B4-BE49-F238E27FC236}">
                <a16:creationId xmlns:a16="http://schemas.microsoft.com/office/drawing/2014/main" id="{FCC9CCF3-08D6-47D6-A80C-3BF0BCA7FCE3}"/>
              </a:ext>
            </a:extLst>
          </p:cNvPr>
          <p:cNvSpPr>
            <a:spLocks noChangeArrowheads="1"/>
          </p:cNvSpPr>
          <p:nvPr/>
        </p:nvSpPr>
        <p:spPr bwMode="auto">
          <a:xfrm>
            <a:off x="2230438" y="56864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30</a:t>
            </a:r>
          </a:p>
        </p:txBody>
      </p:sp>
      <p:sp>
        <p:nvSpPr>
          <p:cNvPr id="231462" name="Rectangle 38">
            <a:extLst>
              <a:ext uri="{FF2B5EF4-FFF2-40B4-BE49-F238E27FC236}">
                <a16:creationId xmlns:a16="http://schemas.microsoft.com/office/drawing/2014/main" id="{4D1B0C35-35B8-4C3E-9989-414DF71F5328}"/>
              </a:ext>
            </a:extLst>
          </p:cNvPr>
          <p:cNvSpPr>
            <a:spLocks noChangeArrowheads="1"/>
          </p:cNvSpPr>
          <p:nvPr/>
        </p:nvSpPr>
        <p:spPr bwMode="auto">
          <a:xfrm>
            <a:off x="2889250" y="56864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31</a:t>
            </a:r>
          </a:p>
        </p:txBody>
      </p:sp>
      <p:sp>
        <p:nvSpPr>
          <p:cNvPr id="231463" name="Rectangle 39">
            <a:extLst>
              <a:ext uri="{FF2B5EF4-FFF2-40B4-BE49-F238E27FC236}">
                <a16:creationId xmlns:a16="http://schemas.microsoft.com/office/drawing/2014/main" id="{D6BDF66F-EB42-47A3-A264-B6751C3AAEBC}"/>
              </a:ext>
            </a:extLst>
          </p:cNvPr>
          <p:cNvSpPr>
            <a:spLocks noChangeArrowheads="1"/>
          </p:cNvSpPr>
          <p:nvPr/>
        </p:nvSpPr>
        <p:spPr bwMode="auto">
          <a:xfrm>
            <a:off x="12954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4" name="Rectangle 40">
            <a:extLst>
              <a:ext uri="{FF2B5EF4-FFF2-40B4-BE49-F238E27FC236}">
                <a16:creationId xmlns:a16="http://schemas.microsoft.com/office/drawing/2014/main" id="{5A39FDA3-1217-4FF9-BC09-523FE21A68D3}"/>
              </a:ext>
            </a:extLst>
          </p:cNvPr>
          <p:cNvSpPr>
            <a:spLocks noChangeArrowheads="1"/>
          </p:cNvSpPr>
          <p:nvPr/>
        </p:nvSpPr>
        <p:spPr bwMode="auto">
          <a:xfrm>
            <a:off x="12954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5" name="Rectangle 41">
            <a:extLst>
              <a:ext uri="{FF2B5EF4-FFF2-40B4-BE49-F238E27FC236}">
                <a16:creationId xmlns:a16="http://schemas.microsoft.com/office/drawing/2014/main" id="{C593A892-FBF8-4981-897B-1611D1BBB26D}"/>
              </a:ext>
            </a:extLst>
          </p:cNvPr>
          <p:cNvSpPr>
            <a:spLocks noChangeArrowheads="1"/>
          </p:cNvSpPr>
          <p:nvPr/>
        </p:nvSpPr>
        <p:spPr bwMode="auto">
          <a:xfrm>
            <a:off x="12954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6" name="Rectangle 42">
            <a:extLst>
              <a:ext uri="{FF2B5EF4-FFF2-40B4-BE49-F238E27FC236}">
                <a16:creationId xmlns:a16="http://schemas.microsoft.com/office/drawing/2014/main" id="{8185D916-42E2-4685-AA38-E8F19DFD5BA1}"/>
              </a:ext>
            </a:extLst>
          </p:cNvPr>
          <p:cNvSpPr>
            <a:spLocks noChangeArrowheads="1"/>
          </p:cNvSpPr>
          <p:nvPr/>
        </p:nvSpPr>
        <p:spPr bwMode="auto">
          <a:xfrm>
            <a:off x="12954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7" name="Rectangle 43">
            <a:extLst>
              <a:ext uri="{FF2B5EF4-FFF2-40B4-BE49-F238E27FC236}">
                <a16:creationId xmlns:a16="http://schemas.microsoft.com/office/drawing/2014/main" id="{ECA20B7F-3E72-459B-A36A-3FF6CEA5EA85}"/>
              </a:ext>
            </a:extLst>
          </p:cNvPr>
          <p:cNvSpPr>
            <a:spLocks noChangeArrowheads="1"/>
          </p:cNvSpPr>
          <p:nvPr/>
        </p:nvSpPr>
        <p:spPr bwMode="auto">
          <a:xfrm>
            <a:off x="12954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1468" name="Rectangle 44">
            <a:extLst>
              <a:ext uri="{FF2B5EF4-FFF2-40B4-BE49-F238E27FC236}">
                <a16:creationId xmlns:a16="http://schemas.microsoft.com/office/drawing/2014/main" id="{2BE4F134-E93B-40DD-B2B1-8639C96D1AF0}"/>
              </a:ext>
            </a:extLst>
          </p:cNvPr>
          <p:cNvSpPr>
            <a:spLocks noChangeArrowheads="1"/>
          </p:cNvSpPr>
          <p:nvPr/>
        </p:nvSpPr>
        <p:spPr bwMode="auto">
          <a:xfrm>
            <a:off x="12954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9" name="Rectangle 45">
            <a:extLst>
              <a:ext uri="{FF2B5EF4-FFF2-40B4-BE49-F238E27FC236}">
                <a16:creationId xmlns:a16="http://schemas.microsoft.com/office/drawing/2014/main" id="{D47C88EC-04A7-4F13-9B4E-8E1565355B46}"/>
              </a:ext>
            </a:extLst>
          </p:cNvPr>
          <p:cNvSpPr>
            <a:spLocks noChangeArrowheads="1"/>
          </p:cNvSpPr>
          <p:nvPr/>
        </p:nvSpPr>
        <p:spPr bwMode="auto">
          <a:xfrm>
            <a:off x="12954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0" name="Rectangle 46">
            <a:extLst>
              <a:ext uri="{FF2B5EF4-FFF2-40B4-BE49-F238E27FC236}">
                <a16:creationId xmlns:a16="http://schemas.microsoft.com/office/drawing/2014/main" id="{F4246443-911C-4131-80ED-7886CEE75564}"/>
              </a:ext>
            </a:extLst>
          </p:cNvPr>
          <p:cNvSpPr>
            <a:spLocks noChangeArrowheads="1"/>
          </p:cNvSpPr>
          <p:nvPr/>
        </p:nvSpPr>
        <p:spPr bwMode="auto">
          <a:xfrm>
            <a:off x="12954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1" name="Rectangle 47">
            <a:extLst>
              <a:ext uri="{FF2B5EF4-FFF2-40B4-BE49-F238E27FC236}">
                <a16:creationId xmlns:a16="http://schemas.microsoft.com/office/drawing/2014/main" id="{9B92E517-2838-4507-BA57-1E2F0429416B}"/>
              </a:ext>
            </a:extLst>
          </p:cNvPr>
          <p:cNvSpPr>
            <a:spLocks noChangeArrowheads="1"/>
          </p:cNvSpPr>
          <p:nvPr/>
        </p:nvSpPr>
        <p:spPr bwMode="auto">
          <a:xfrm>
            <a:off x="19812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10</a:t>
            </a:r>
          </a:p>
        </p:txBody>
      </p:sp>
      <p:sp>
        <p:nvSpPr>
          <p:cNvPr id="231472" name="Rectangle 48">
            <a:extLst>
              <a:ext uri="{FF2B5EF4-FFF2-40B4-BE49-F238E27FC236}">
                <a16:creationId xmlns:a16="http://schemas.microsoft.com/office/drawing/2014/main" id="{B6EC9C03-F9EC-4F5C-98BA-79C89724F8F4}"/>
              </a:ext>
            </a:extLst>
          </p:cNvPr>
          <p:cNvSpPr>
            <a:spLocks noChangeArrowheads="1"/>
          </p:cNvSpPr>
          <p:nvPr/>
        </p:nvSpPr>
        <p:spPr bwMode="auto">
          <a:xfrm>
            <a:off x="19812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3" name="Rectangle 49">
            <a:extLst>
              <a:ext uri="{FF2B5EF4-FFF2-40B4-BE49-F238E27FC236}">
                <a16:creationId xmlns:a16="http://schemas.microsoft.com/office/drawing/2014/main" id="{8E0AD21F-3BE2-428A-B741-C489704966F5}"/>
              </a:ext>
            </a:extLst>
          </p:cNvPr>
          <p:cNvSpPr>
            <a:spLocks noChangeArrowheads="1"/>
          </p:cNvSpPr>
          <p:nvPr/>
        </p:nvSpPr>
        <p:spPr bwMode="auto">
          <a:xfrm>
            <a:off x="19812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16</a:t>
            </a:r>
          </a:p>
        </p:txBody>
      </p:sp>
      <p:sp>
        <p:nvSpPr>
          <p:cNvPr id="231474" name="Rectangle 50">
            <a:extLst>
              <a:ext uri="{FF2B5EF4-FFF2-40B4-BE49-F238E27FC236}">
                <a16:creationId xmlns:a16="http://schemas.microsoft.com/office/drawing/2014/main" id="{020B296D-09E9-4AB8-A205-4A543C77C95B}"/>
              </a:ext>
            </a:extLst>
          </p:cNvPr>
          <p:cNvSpPr>
            <a:spLocks noChangeArrowheads="1"/>
          </p:cNvSpPr>
          <p:nvPr/>
        </p:nvSpPr>
        <p:spPr bwMode="auto">
          <a:xfrm>
            <a:off x="19812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5" name="Rectangle 51">
            <a:extLst>
              <a:ext uri="{FF2B5EF4-FFF2-40B4-BE49-F238E27FC236}">
                <a16:creationId xmlns:a16="http://schemas.microsoft.com/office/drawing/2014/main" id="{D73A1635-6212-410F-8F50-871EF387937B}"/>
              </a:ext>
            </a:extLst>
          </p:cNvPr>
          <p:cNvSpPr>
            <a:spLocks noChangeArrowheads="1"/>
          </p:cNvSpPr>
          <p:nvPr/>
        </p:nvSpPr>
        <p:spPr bwMode="auto">
          <a:xfrm>
            <a:off x="19812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6" name="Rectangle 52">
            <a:extLst>
              <a:ext uri="{FF2B5EF4-FFF2-40B4-BE49-F238E27FC236}">
                <a16:creationId xmlns:a16="http://schemas.microsoft.com/office/drawing/2014/main" id="{58AFB1F2-C3B6-4654-A79A-18179C3A64BA}"/>
              </a:ext>
            </a:extLst>
          </p:cNvPr>
          <p:cNvSpPr>
            <a:spLocks noChangeArrowheads="1"/>
          </p:cNvSpPr>
          <p:nvPr/>
        </p:nvSpPr>
        <p:spPr bwMode="auto">
          <a:xfrm>
            <a:off x="19812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7" name="Rectangle 53">
            <a:extLst>
              <a:ext uri="{FF2B5EF4-FFF2-40B4-BE49-F238E27FC236}">
                <a16:creationId xmlns:a16="http://schemas.microsoft.com/office/drawing/2014/main" id="{9F8F394F-C3C7-42BD-839C-4657B06E5423}"/>
              </a:ext>
            </a:extLst>
          </p:cNvPr>
          <p:cNvSpPr>
            <a:spLocks noChangeArrowheads="1"/>
          </p:cNvSpPr>
          <p:nvPr/>
        </p:nvSpPr>
        <p:spPr bwMode="auto">
          <a:xfrm>
            <a:off x="19812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1478" name="Rectangle 54">
            <a:extLst>
              <a:ext uri="{FF2B5EF4-FFF2-40B4-BE49-F238E27FC236}">
                <a16:creationId xmlns:a16="http://schemas.microsoft.com/office/drawing/2014/main" id="{965D441B-6CE7-4EE2-BD36-4AC98FD8EDC8}"/>
              </a:ext>
            </a:extLst>
          </p:cNvPr>
          <p:cNvSpPr>
            <a:spLocks noChangeArrowheads="1"/>
          </p:cNvSpPr>
          <p:nvPr/>
        </p:nvSpPr>
        <p:spPr bwMode="auto">
          <a:xfrm>
            <a:off x="19812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9" name="Rectangle 55">
            <a:extLst>
              <a:ext uri="{FF2B5EF4-FFF2-40B4-BE49-F238E27FC236}">
                <a16:creationId xmlns:a16="http://schemas.microsoft.com/office/drawing/2014/main" id="{BEBF1788-CEE3-42E3-B7ED-C9F4CEB0335B}"/>
              </a:ext>
            </a:extLst>
          </p:cNvPr>
          <p:cNvSpPr>
            <a:spLocks noChangeArrowheads="1"/>
          </p:cNvSpPr>
          <p:nvPr/>
        </p:nvSpPr>
        <p:spPr bwMode="auto">
          <a:xfrm>
            <a:off x="25908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0" name="Rectangle 56">
            <a:extLst>
              <a:ext uri="{FF2B5EF4-FFF2-40B4-BE49-F238E27FC236}">
                <a16:creationId xmlns:a16="http://schemas.microsoft.com/office/drawing/2014/main" id="{E8F96FDB-0583-468D-945A-D284615B0D75}"/>
              </a:ext>
            </a:extLst>
          </p:cNvPr>
          <p:cNvSpPr>
            <a:spLocks noChangeArrowheads="1"/>
          </p:cNvSpPr>
          <p:nvPr/>
        </p:nvSpPr>
        <p:spPr bwMode="auto">
          <a:xfrm>
            <a:off x="25908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1" name="Rectangle 57">
            <a:extLst>
              <a:ext uri="{FF2B5EF4-FFF2-40B4-BE49-F238E27FC236}">
                <a16:creationId xmlns:a16="http://schemas.microsoft.com/office/drawing/2014/main" id="{ED328D97-3D24-4B08-B1C3-B550CE78AED5}"/>
              </a:ext>
            </a:extLst>
          </p:cNvPr>
          <p:cNvSpPr>
            <a:spLocks noChangeArrowheads="1"/>
          </p:cNvSpPr>
          <p:nvPr/>
        </p:nvSpPr>
        <p:spPr bwMode="auto">
          <a:xfrm>
            <a:off x="25908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25</a:t>
            </a:r>
          </a:p>
        </p:txBody>
      </p:sp>
      <p:sp>
        <p:nvSpPr>
          <p:cNvPr id="231482" name="Rectangle 58">
            <a:extLst>
              <a:ext uri="{FF2B5EF4-FFF2-40B4-BE49-F238E27FC236}">
                <a16:creationId xmlns:a16="http://schemas.microsoft.com/office/drawing/2014/main" id="{0FF1A336-A54B-4154-9082-A1B3633D6388}"/>
              </a:ext>
            </a:extLst>
          </p:cNvPr>
          <p:cNvSpPr>
            <a:spLocks noChangeArrowheads="1"/>
          </p:cNvSpPr>
          <p:nvPr/>
        </p:nvSpPr>
        <p:spPr bwMode="auto">
          <a:xfrm>
            <a:off x="25908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3" name="Rectangle 59">
            <a:extLst>
              <a:ext uri="{FF2B5EF4-FFF2-40B4-BE49-F238E27FC236}">
                <a16:creationId xmlns:a16="http://schemas.microsoft.com/office/drawing/2014/main" id="{598B7705-E922-439F-A3B7-683E5FC6EB3D}"/>
              </a:ext>
            </a:extLst>
          </p:cNvPr>
          <p:cNvSpPr>
            <a:spLocks noChangeArrowheads="1"/>
          </p:cNvSpPr>
          <p:nvPr/>
        </p:nvSpPr>
        <p:spPr bwMode="auto">
          <a:xfrm>
            <a:off x="25908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4" name="Rectangle 60">
            <a:extLst>
              <a:ext uri="{FF2B5EF4-FFF2-40B4-BE49-F238E27FC236}">
                <a16:creationId xmlns:a16="http://schemas.microsoft.com/office/drawing/2014/main" id="{9968FEC9-DD11-4F43-818F-2BD018CBA3C3}"/>
              </a:ext>
            </a:extLst>
          </p:cNvPr>
          <p:cNvSpPr>
            <a:spLocks noChangeArrowheads="1"/>
          </p:cNvSpPr>
          <p:nvPr/>
        </p:nvSpPr>
        <p:spPr bwMode="auto">
          <a:xfrm>
            <a:off x="25908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5" name="Rectangle 61">
            <a:extLst>
              <a:ext uri="{FF2B5EF4-FFF2-40B4-BE49-F238E27FC236}">
                <a16:creationId xmlns:a16="http://schemas.microsoft.com/office/drawing/2014/main" id="{38CEAA3E-EF55-4364-9257-FE9AB80B530B}"/>
              </a:ext>
            </a:extLst>
          </p:cNvPr>
          <p:cNvSpPr>
            <a:spLocks noChangeArrowheads="1"/>
          </p:cNvSpPr>
          <p:nvPr/>
        </p:nvSpPr>
        <p:spPr bwMode="auto">
          <a:xfrm>
            <a:off x="25908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6" name="Rectangle 62">
            <a:extLst>
              <a:ext uri="{FF2B5EF4-FFF2-40B4-BE49-F238E27FC236}">
                <a16:creationId xmlns:a16="http://schemas.microsoft.com/office/drawing/2014/main" id="{FBCB19C3-5A3A-4CA2-A603-11B9EE56F872}"/>
              </a:ext>
            </a:extLst>
          </p:cNvPr>
          <p:cNvSpPr>
            <a:spLocks noChangeArrowheads="1"/>
          </p:cNvSpPr>
          <p:nvPr/>
        </p:nvSpPr>
        <p:spPr bwMode="auto">
          <a:xfrm>
            <a:off x="25908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7" name="Rectangle 63">
            <a:extLst>
              <a:ext uri="{FF2B5EF4-FFF2-40B4-BE49-F238E27FC236}">
                <a16:creationId xmlns:a16="http://schemas.microsoft.com/office/drawing/2014/main" id="{93FF8BF7-3E09-4C2B-AC1F-DB8D9DA3C322}"/>
              </a:ext>
            </a:extLst>
          </p:cNvPr>
          <p:cNvSpPr>
            <a:spLocks noChangeArrowheads="1"/>
          </p:cNvSpPr>
          <p:nvPr/>
        </p:nvSpPr>
        <p:spPr bwMode="auto">
          <a:xfrm>
            <a:off x="32766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8" name="Rectangle 64">
            <a:extLst>
              <a:ext uri="{FF2B5EF4-FFF2-40B4-BE49-F238E27FC236}">
                <a16:creationId xmlns:a16="http://schemas.microsoft.com/office/drawing/2014/main" id="{347A623D-BA37-45C2-8F23-7896B64B3237}"/>
              </a:ext>
            </a:extLst>
          </p:cNvPr>
          <p:cNvSpPr>
            <a:spLocks noChangeArrowheads="1"/>
          </p:cNvSpPr>
          <p:nvPr/>
        </p:nvSpPr>
        <p:spPr bwMode="auto">
          <a:xfrm>
            <a:off x="32766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9" name="Rectangle 65">
            <a:extLst>
              <a:ext uri="{FF2B5EF4-FFF2-40B4-BE49-F238E27FC236}">
                <a16:creationId xmlns:a16="http://schemas.microsoft.com/office/drawing/2014/main" id="{8927F633-05D3-40E9-BFE2-D43D8DFBBFDD}"/>
              </a:ext>
            </a:extLst>
          </p:cNvPr>
          <p:cNvSpPr>
            <a:spLocks noChangeArrowheads="1"/>
          </p:cNvSpPr>
          <p:nvPr/>
        </p:nvSpPr>
        <p:spPr bwMode="auto">
          <a:xfrm>
            <a:off x="32766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0" name="Rectangle 66">
            <a:extLst>
              <a:ext uri="{FF2B5EF4-FFF2-40B4-BE49-F238E27FC236}">
                <a16:creationId xmlns:a16="http://schemas.microsoft.com/office/drawing/2014/main" id="{8FCE66A5-BFBF-4D44-BE0B-8140E52EA424}"/>
              </a:ext>
            </a:extLst>
          </p:cNvPr>
          <p:cNvSpPr>
            <a:spLocks noChangeArrowheads="1"/>
          </p:cNvSpPr>
          <p:nvPr/>
        </p:nvSpPr>
        <p:spPr bwMode="auto">
          <a:xfrm>
            <a:off x="32766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1" name="Rectangle 67">
            <a:extLst>
              <a:ext uri="{FF2B5EF4-FFF2-40B4-BE49-F238E27FC236}">
                <a16:creationId xmlns:a16="http://schemas.microsoft.com/office/drawing/2014/main" id="{2CB5D4F4-25AE-4F2B-94B5-4BAEEA183A43}"/>
              </a:ext>
            </a:extLst>
          </p:cNvPr>
          <p:cNvSpPr>
            <a:spLocks noChangeArrowheads="1"/>
          </p:cNvSpPr>
          <p:nvPr/>
        </p:nvSpPr>
        <p:spPr bwMode="auto">
          <a:xfrm>
            <a:off x="32766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2" name="Rectangle 68">
            <a:extLst>
              <a:ext uri="{FF2B5EF4-FFF2-40B4-BE49-F238E27FC236}">
                <a16:creationId xmlns:a16="http://schemas.microsoft.com/office/drawing/2014/main" id="{1039327A-DD52-44D7-B2B3-1EDDBD1CAE6B}"/>
              </a:ext>
            </a:extLst>
          </p:cNvPr>
          <p:cNvSpPr>
            <a:spLocks noChangeArrowheads="1"/>
          </p:cNvSpPr>
          <p:nvPr/>
        </p:nvSpPr>
        <p:spPr bwMode="auto">
          <a:xfrm>
            <a:off x="32766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3" name="Rectangle 69">
            <a:extLst>
              <a:ext uri="{FF2B5EF4-FFF2-40B4-BE49-F238E27FC236}">
                <a16:creationId xmlns:a16="http://schemas.microsoft.com/office/drawing/2014/main" id="{0532EA4D-1C28-44A8-8790-A6C1C0D3BE61}"/>
              </a:ext>
            </a:extLst>
          </p:cNvPr>
          <p:cNvSpPr>
            <a:spLocks noChangeArrowheads="1"/>
          </p:cNvSpPr>
          <p:nvPr/>
        </p:nvSpPr>
        <p:spPr bwMode="auto">
          <a:xfrm>
            <a:off x="32766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4" name="Rectangle 70">
            <a:extLst>
              <a:ext uri="{FF2B5EF4-FFF2-40B4-BE49-F238E27FC236}">
                <a16:creationId xmlns:a16="http://schemas.microsoft.com/office/drawing/2014/main" id="{CE8D617A-6C57-442C-B154-04A1990EA039}"/>
              </a:ext>
            </a:extLst>
          </p:cNvPr>
          <p:cNvSpPr>
            <a:spLocks noChangeArrowheads="1"/>
          </p:cNvSpPr>
          <p:nvPr/>
        </p:nvSpPr>
        <p:spPr bwMode="auto">
          <a:xfrm>
            <a:off x="32766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5" name="Line 71">
            <a:extLst>
              <a:ext uri="{FF2B5EF4-FFF2-40B4-BE49-F238E27FC236}">
                <a16:creationId xmlns:a16="http://schemas.microsoft.com/office/drawing/2014/main" id="{CE1B4061-D930-45A5-BE15-0A5D0E559148}"/>
              </a:ext>
            </a:extLst>
          </p:cNvPr>
          <p:cNvSpPr>
            <a:spLocks noChangeShapeType="1"/>
          </p:cNvSpPr>
          <p:nvPr/>
        </p:nvSpPr>
        <p:spPr bwMode="auto">
          <a:xfrm>
            <a:off x="6629400" y="2790825"/>
            <a:ext cx="0" cy="45720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6" name="Line 72">
            <a:extLst>
              <a:ext uri="{FF2B5EF4-FFF2-40B4-BE49-F238E27FC236}">
                <a16:creationId xmlns:a16="http://schemas.microsoft.com/office/drawing/2014/main" id="{3B2B2D97-FB60-4072-AF47-B5EBEE0244B9}"/>
              </a:ext>
            </a:extLst>
          </p:cNvPr>
          <p:cNvSpPr>
            <a:spLocks noChangeShapeType="1"/>
          </p:cNvSpPr>
          <p:nvPr/>
        </p:nvSpPr>
        <p:spPr bwMode="auto">
          <a:xfrm>
            <a:off x="2438400" y="3248025"/>
            <a:ext cx="4191000" cy="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7" name="Line 73">
            <a:extLst>
              <a:ext uri="{FF2B5EF4-FFF2-40B4-BE49-F238E27FC236}">
                <a16:creationId xmlns:a16="http://schemas.microsoft.com/office/drawing/2014/main" id="{93F2716F-047A-4089-A51B-77294A8E11F8}"/>
              </a:ext>
            </a:extLst>
          </p:cNvPr>
          <p:cNvSpPr>
            <a:spLocks noChangeShapeType="1"/>
          </p:cNvSpPr>
          <p:nvPr/>
        </p:nvSpPr>
        <p:spPr bwMode="auto">
          <a:xfrm flipH="1">
            <a:off x="2133600" y="3248025"/>
            <a:ext cx="304800" cy="1524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8" name="Line 74">
            <a:extLst>
              <a:ext uri="{FF2B5EF4-FFF2-40B4-BE49-F238E27FC236}">
                <a16:creationId xmlns:a16="http://schemas.microsoft.com/office/drawing/2014/main" id="{F43B442B-166B-4D97-99EE-1F8AF58D8437}"/>
              </a:ext>
            </a:extLst>
          </p:cNvPr>
          <p:cNvSpPr>
            <a:spLocks noChangeShapeType="1"/>
          </p:cNvSpPr>
          <p:nvPr/>
        </p:nvSpPr>
        <p:spPr bwMode="auto">
          <a:xfrm flipH="1">
            <a:off x="1447800" y="3629025"/>
            <a:ext cx="685800" cy="6858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9" name="Line 75">
            <a:extLst>
              <a:ext uri="{FF2B5EF4-FFF2-40B4-BE49-F238E27FC236}">
                <a16:creationId xmlns:a16="http://schemas.microsoft.com/office/drawing/2014/main" id="{AF256F09-5C41-4B12-BBFD-3D73ED3799EF}"/>
              </a:ext>
            </a:extLst>
          </p:cNvPr>
          <p:cNvSpPr>
            <a:spLocks noChangeShapeType="1"/>
          </p:cNvSpPr>
          <p:nvPr/>
        </p:nvSpPr>
        <p:spPr bwMode="auto">
          <a:xfrm flipV="1">
            <a:off x="1371600" y="2714625"/>
            <a:ext cx="762000" cy="16002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0" name="Freeform 76">
            <a:extLst>
              <a:ext uri="{FF2B5EF4-FFF2-40B4-BE49-F238E27FC236}">
                <a16:creationId xmlns:a16="http://schemas.microsoft.com/office/drawing/2014/main" id="{B4CE2286-0C7B-4E13-B790-D80D3C26D245}"/>
              </a:ext>
            </a:extLst>
          </p:cNvPr>
          <p:cNvSpPr>
            <a:spLocks/>
          </p:cNvSpPr>
          <p:nvPr/>
        </p:nvSpPr>
        <p:spPr bwMode="auto">
          <a:xfrm>
            <a:off x="2286000" y="2638425"/>
            <a:ext cx="546100" cy="762000"/>
          </a:xfrm>
          <a:custGeom>
            <a:avLst/>
            <a:gdLst>
              <a:gd name="T0" fmla="*/ 0 w 344"/>
              <a:gd name="T1" fmla="*/ 0 h 480"/>
              <a:gd name="T2" fmla="*/ 288 w 344"/>
              <a:gd name="T3" fmla="*/ 240 h 480"/>
              <a:gd name="T4" fmla="*/ 336 w 344"/>
              <a:gd name="T5" fmla="*/ 480 h 480"/>
            </a:gdLst>
            <a:ahLst/>
            <a:cxnLst>
              <a:cxn ang="0">
                <a:pos x="T0" y="T1"/>
              </a:cxn>
              <a:cxn ang="0">
                <a:pos x="T2" y="T3"/>
              </a:cxn>
              <a:cxn ang="0">
                <a:pos x="T4" y="T5"/>
              </a:cxn>
            </a:cxnLst>
            <a:rect l="0" t="0" r="r" b="b"/>
            <a:pathLst>
              <a:path w="344" h="480">
                <a:moveTo>
                  <a:pt x="0" y="0"/>
                </a:moveTo>
                <a:cubicBezTo>
                  <a:pt x="116" y="80"/>
                  <a:pt x="232" y="160"/>
                  <a:pt x="288" y="240"/>
                </a:cubicBezTo>
                <a:cubicBezTo>
                  <a:pt x="344" y="320"/>
                  <a:pt x="340" y="400"/>
                  <a:pt x="336" y="480"/>
                </a:cubicBezTo>
              </a:path>
            </a:pathLst>
          </a:custGeom>
          <a:noFill/>
          <a:ln w="28575" cmpd="sng">
            <a:solidFill>
              <a:srgbClr val="FF9999"/>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1" name="Line 77">
            <a:extLst>
              <a:ext uri="{FF2B5EF4-FFF2-40B4-BE49-F238E27FC236}">
                <a16:creationId xmlns:a16="http://schemas.microsoft.com/office/drawing/2014/main" id="{D657E91B-BF11-435F-A6D9-12F9B76864E5}"/>
              </a:ext>
            </a:extLst>
          </p:cNvPr>
          <p:cNvSpPr>
            <a:spLocks noChangeShapeType="1"/>
          </p:cNvSpPr>
          <p:nvPr/>
        </p:nvSpPr>
        <p:spPr bwMode="auto">
          <a:xfrm flipH="1">
            <a:off x="2133600" y="3629025"/>
            <a:ext cx="609600" cy="16002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2" name="Line 78">
            <a:extLst>
              <a:ext uri="{FF2B5EF4-FFF2-40B4-BE49-F238E27FC236}">
                <a16:creationId xmlns:a16="http://schemas.microsoft.com/office/drawing/2014/main" id="{2D08E243-DCCC-477D-BA98-A70A4ECCBA19}"/>
              </a:ext>
            </a:extLst>
          </p:cNvPr>
          <p:cNvSpPr>
            <a:spLocks noChangeShapeType="1"/>
          </p:cNvSpPr>
          <p:nvPr/>
        </p:nvSpPr>
        <p:spPr bwMode="auto">
          <a:xfrm>
            <a:off x="7772400" y="2790825"/>
            <a:ext cx="0" cy="228600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3" name="Line 79">
            <a:extLst>
              <a:ext uri="{FF2B5EF4-FFF2-40B4-BE49-F238E27FC236}">
                <a16:creationId xmlns:a16="http://schemas.microsoft.com/office/drawing/2014/main" id="{1A835CB8-C9CF-4915-9BF6-FCC977FAC720}"/>
              </a:ext>
            </a:extLst>
          </p:cNvPr>
          <p:cNvSpPr>
            <a:spLocks noChangeShapeType="1"/>
          </p:cNvSpPr>
          <p:nvPr/>
        </p:nvSpPr>
        <p:spPr bwMode="auto">
          <a:xfrm>
            <a:off x="2590800" y="5076825"/>
            <a:ext cx="5181600" cy="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4" name="Line 80">
            <a:extLst>
              <a:ext uri="{FF2B5EF4-FFF2-40B4-BE49-F238E27FC236}">
                <a16:creationId xmlns:a16="http://schemas.microsoft.com/office/drawing/2014/main" id="{682BA1FC-762C-4392-A9ED-883260D3231E}"/>
              </a:ext>
            </a:extLst>
          </p:cNvPr>
          <p:cNvSpPr>
            <a:spLocks noChangeShapeType="1"/>
          </p:cNvSpPr>
          <p:nvPr/>
        </p:nvSpPr>
        <p:spPr bwMode="auto">
          <a:xfrm flipH="1">
            <a:off x="2286000" y="5076825"/>
            <a:ext cx="304800" cy="1524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5" name="Rectangle 81">
            <a:extLst>
              <a:ext uri="{FF2B5EF4-FFF2-40B4-BE49-F238E27FC236}">
                <a16:creationId xmlns:a16="http://schemas.microsoft.com/office/drawing/2014/main" id="{CA57BB88-68BE-427E-98A0-B729FEF9530E}"/>
              </a:ext>
            </a:extLst>
          </p:cNvPr>
          <p:cNvSpPr>
            <a:spLocks noGrp="1" noChangeArrowheads="1"/>
          </p:cNvSpPr>
          <p:nvPr>
            <p:ph type="title"/>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195B0D-C01C-4239-9A3E-4B37B0BECF96}"/>
              </a:ext>
            </a:extLst>
          </p:cNvPr>
          <p:cNvSpPr>
            <a:spLocks noGrp="1"/>
          </p:cNvSpPr>
          <p:nvPr>
            <p:ph type="body" sz="quarter" idx="12"/>
          </p:nvPr>
        </p:nvSpPr>
        <p:spPr/>
        <p:txBody>
          <a:bodyPr/>
          <a:lstStyle/>
          <a:p>
            <a:r>
              <a:rPr lang="zh-CN" altLang="en-US" dirty="0">
                <a:ea typeface="楷体_GB2312" pitchFamily="49" charset="-122"/>
              </a:rPr>
              <a:t>文件系统基本概念</a:t>
            </a:r>
            <a:endParaRPr lang="zh-CN" altLang="en-US" dirty="0"/>
          </a:p>
        </p:txBody>
      </p:sp>
      <p:sp>
        <p:nvSpPr>
          <p:cNvPr id="3" name="内容占位符 2">
            <a:extLst>
              <a:ext uri="{FF2B5EF4-FFF2-40B4-BE49-F238E27FC236}">
                <a16:creationId xmlns:a16="http://schemas.microsoft.com/office/drawing/2014/main" id="{78772AD8-2062-442E-B5FD-3172BD243D73}"/>
              </a:ext>
            </a:extLst>
          </p:cNvPr>
          <p:cNvSpPr>
            <a:spLocks noGrp="1"/>
          </p:cNvSpPr>
          <p:nvPr>
            <p:ph sz="quarter" idx="13"/>
          </p:nvPr>
        </p:nvSpPr>
        <p:spPr/>
        <p:txBody>
          <a:bodyPr/>
          <a:lstStyle/>
          <a:p>
            <a:endParaRPr lang="zh-CN" altLang="en-US"/>
          </a:p>
        </p:txBody>
      </p:sp>
      <p:sp>
        <p:nvSpPr>
          <p:cNvPr id="4" name="Text Box 3">
            <a:extLst>
              <a:ext uri="{FF2B5EF4-FFF2-40B4-BE49-F238E27FC236}">
                <a16:creationId xmlns:a16="http://schemas.microsoft.com/office/drawing/2014/main" id="{D6777484-42C2-4EEB-8A50-9E79FC49CBAC}"/>
              </a:ext>
            </a:extLst>
          </p:cNvPr>
          <p:cNvSpPr txBox="1">
            <a:spLocks noChangeArrowheads="1"/>
          </p:cNvSpPr>
          <p:nvPr/>
        </p:nvSpPr>
        <p:spPr bwMode="auto">
          <a:xfrm>
            <a:off x="838200" y="1219200"/>
            <a:ext cx="8686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0513" indent="-290513">
              <a:defRPr kumimoji="1" sz="2400">
                <a:solidFill>
                  <a:schemeClr val="tx1"/>
                </a:solidFill>
                <a:latin typeface="Arial Narrow" panose="020B0606020202030204" pitchFamily="34" charset="0"/>
                <a:ea typeface="宋体" panose="02010600030101010101" pitchFamily="2" charset="-122"/>
              </a:defRPr>
            </a:lvl1pPr>
            <a:lvl2pPr marL="1020763" indent="-457200">
              <a:defRPr kumimoji="1" sz="2400">
                <a:solidFill>
                  <a:schemeClr val="tx1"/>
                </a:solidFill>
                <a:latin typeface="Arial Narrow" panose="020B0606020202030204" pitchFamily="34" charset="0"/>
                <a:ea typeface="宋体" panose="02010600030101010101" pitchFamily="2" charset="-122"/>
              </a:defRPr>
            </a:lvl2pPr>
            <a:lvl3pPr marL="1668463" indent="-457200">
              <a:defRPr kumimoji="1" sz="2400">
                <a:solidFill>
                  <a:schemeClr val="tx1"/>
                </a:solidFill>
                <a:latin typeface="Arial Narrow" panose="020B0606020202030204" pitchFamily="34" charset="0"/>
                <a:ea typeface="宋体" panose="02010600030101010101" pitchFamily="2" charset="-122"/>
              </a:defRPr>
            </a:lvl3pPr>
            <a:lvl4pPr marL="2316163" indent="-457200">
              <a:defRPr kumimoji="1" sz="2400">
                <a:solidFill>
                  <a:schemeClr val="tx1"/>
                </a:solidFill>
                <a:latin typeface="Arial Narrow" panose="020B0606020202030204" pitchFamily="34" charset="0"/>
                <a:ea typeface="宋体" panose="02010600030101010101" pitchFamily="2" charset="-122"/>
              </a:defRPr>
            </a:lvl4pPr>
            <a:lvl5pPr marL="2963863" indent="-457200">
              <a:defRPr kumimoji="1" sz="2400">
                <a:solidFill>
                  <a:schemeClr val="tx1"/>
                </a:solidFill>
                <a:latin typeface="Arial Narrow" panose="020B0606020202030204" pitchFamily="34" charset="0"/>
                <a:ea typeface="宋体" panose="02010600030101010101" pitchFamily="2" charset="-122"/>
              </a:defRPr>
            </a:lvl5pPr>
            <a:lvl6pPr marL="34210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8782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3354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7926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buFont typeface="Wingdings" panose="05000000000000000000" pitchFamily="2" charset="2"/>
              <a:buChar char="§"/>
            </a:pPr>
            <a:r>
              <a:rPr lang="zh-CN" altLang="en-US" sz="2000" b="1" u="sng">
                <a:latin typeface="楷体_GB2312" pitchFamily="49" charset="-122"/>
                <a:ea typeface="楷体_GB2312" pitchFamily="49" charset="-122"/>
              </a:rPr>
              <a:t>文件：</a:t>
            </a:r>
            <a:r>
              <a:rPr lang="zh-CN" altLang="en-US" sz="2000" b="1">
                <a:latin typeface="楷体_GB2312" pitchFamily="49" charset="-122"/>
                <a:ea typeface="楷体_GB2312" pitchFamily="49" charset="-122"/>
              </a:rPr>
              <a:t>文件是一组赋名的相关联字符流的集合，或者是相关联记录</a:t>
            </a:r>
          </a:p>
          <a:p>
            <a:pPr>
              <a:buClr>
                <a:srgbClr val="FF33CC"/>
              </a:buClr>
              <a:buFont typeface="Wingdings" panose="05000000000000000000" pitchFamily="2" charset="2"/>
              <a:buNone/>
            </a:pPr>
            <a:r>
              <a:rPr lang="zh-CN" altLang="en-US" sz="2000" b="1">
                <a:latin typeface="楷体_GB2312" pitchFamily="49" charset="-122"/>
                <a:ea typeface="楷体_GB2312" pitchFamily="49" charset="-122"/>
              </a:rPr>
              <a:t>  （一个有意义的信息单位）的集合。</a:t>
            </a:r>
          </a:p>
        </p:txBody>
      </p:sp>
      <p:sp>
        <p:nvSpPr>
          <p:cNvPr id="5" name="Rectangle 4">
            <a:extLst>
              <a:ext uri="{FF2B5EF4-FFF2-40B4-BE49-F238E27FC236}">
                <a16:creationId xmlns:a16="http://schemas.microsoft.com/office/drawing/2014/main" id="{7F6D45F0-2D4E-44DB-B005-85C05F52B2EA}"/>
              </a:ext>
            </a:extLst>
          </p:cNvPr>
          <p:cNvSpPr>
            <a:spLocks noChangeArrowheads="1"/>
          </p:cNvSpPr>
          <p:nvPr/>
        </p:nvSpPr>
        <p:spPr bwMode="auto">
          <a:xfrm>
            <a:off x="900113" y="2060575"/>
            <a:ext cx="7467600" cy="12969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Narrow" panose="020B0606020202030204" pitchFamily="34" charset="0"/>
                <a:ea typeface="宋体" panose="02010600030101010101" pitchFamily="2" charset="-122"/>
              </a:defRPr>
            </a:lvl1pPr>
            <a:lvl2pPr marL="742950" indent="-285750">
              <a:defRPr kumimoji="1" sz="2400">
                <a:solidFill>
                  <a:schemeClr val="tx1"/>
                </a:solidFill>
                <a:latin typeface="Arial Narrow" panose="020B0606020202030204" pitchFamily="34" charset="0"/>
                <a:ea typeface="宋体" panose="02010600030101010101" pitchFamily="2" charset="-122"/>
              </a:defRPr>
            </a:lvl2pPr>
            <a:lvl3pPr marL="1143000" indent="-228600">
              <a:defRPr kumimoji="1" sz="2400">
                <a:solidFill>
                  <a:schemeClr val="tx1"/>
                </a:solidFill>
                <a:latin typeface="Arial Narrow" panose="020B0606020202030204" pitchFamily="34" charset="0"/>
                <a:ea typeface="宋体" panose="02010600030101010101" pitchFamily="2" charset="-122"/>
              </a:defRPr>
            </a:lvl3pPr>
            <a:lvl4pPr marL="1600200" indent="-228600">
              <a:defRPr kumimoji="1" sz="2400">
                <a:solidFill>
                  <a:schemeClr val="tx1"/>
                </a:solidFill>
                <a:latin typeface="Arial Narrow" panose="020B0606020202030204" pitchFamily="34" charset="0"/>
                <a:ea typeface="宋体" panose="02010600030101010101" pitchFamily="2" charset="-122"/>
              </a:defRPr>
            </a:lvl4pPr>
            <a:lvl5pPr marL="2057400" indent="-228600">
              <a:defRPr kumimoji="1" sz="2400">
                <a:solidFill>
                  <a:schemeClr val="tx1"/>
                </a:solidFill>
                <a:latin typeface="Arial Narrow" panose="020B0606020202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20000"/>
              </a:spcBef>
            </a:pPr>
            <a:r>
              <a:rPr lang="zh-CN" altLang="en-US" sz="2000" b="1" u="sng">
                <a:latin typeface="Times New Roman" panose="02020603050405020304" pitchFamily="18" charset="0"/>
                <a:ea typeface="楷体_GB2312" pitchFamily="49" charset="-122"/>
              </a:rPr>
              <a:t>文件包括两部分：</a:t>
            </a:r>
          </a:p>
          <a:p>
            <a:pPr>
              <a:spcBef>
                <a:spcPct val="20000"/>
              </a:spcBef>
            </a:pPr>
            <a:r>
              <a:rPr lang="zh-CN" altLang="en-US" sz="2000" b="1">
                <a:latin typeface="Times New Roman" panose="02020603050405020304" pitchFamily="18" charset="0"/>
                <a:ea typeface="楷体_GB2312" pitchFamily="49" charset="-122"/>
              </a:rPr>
              <a:t>文件体：文件本身的信息；</a:t>
            </a:r>
          </a:p>
          <a:p>
            <a:pPr>
              <a:spcBef>
                <a:spcPct val="20000"/>
              </a:spcBef>
            </a:pPr>
            <a:r>
              <a:rPr lang="zh-CN" altLang="en-US" sz="2000" b="1">
                <a:latin typeface="Times New Roman" panose="02020603050405020304" pitchFamily="18" charset="0"/>
                <a:ea typeface="楷体_GB2312" pitchFamily="49" charset="-122"/>
              </a:rPr>
              <a:t>文件说明：文件存储和管理信息；如：文件名、文件内部标识、文件存储地址、访问权限、访问时间等；</a:t>
            </a:r>
          </a:p>
        </p:txBody>
      </p:sp>
      <p:sp>
        <p:nvSpPr>
          <p:cNvPr id="6" name="Rectangle 5">
            <a:extLst>
              <a:ext uri="{FF2B5EF4-FFF2-40B4-BE49-F238E27FC236}">
                <a16:creationId xmlns:a16="http://schemas.microsoft.com/office/drawing/2014/main" id="{D362EAAF-86A3-4378-98A8-F5121CA7FA8E}"/>
              </a:ext>
            </a:extLst>
          </p:cNvPr>
          <p:cNvSpPr>
            <a:spLocks noChangeArrowheads="1"/>
          </p:cNvSpPr>
          <p:nvPr/>
        </p:nvSpPr>
        <p:spPr bwMode="auto">
          <a:xfrm>
            <a:off x="468313" y="4076700"/>
            <a:ext cx="8382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0513" indent="-290513">
              <a:defRPr kumimoji="1" sz="2400">
                <a:solidFill>
                  <a:schemeClr val="tx1"/>
                </a:solidFill>
                <a:latin typeface="Arial Narrow" panose="020B0606020202030204" pitchFamily="34" charset="0"/>
                <a:ea typeface="宋体" panose="02010600030101010101" pitchFamily="2" charset="-122"/>
              </a:defRPr>
            </a:lvl1pPr>
            <a:lvl2pPr marL="1992313">
              <a:defRPr kumimoji="1" sz="2400">
                <a:solidFill>
                  <a:schemeClr val="tx1"/>
                </a:solidFill>
                <a:latin typeface="Arial Narrow" panose="020B0606020202030204" pitchFamily="34" charset="0"/>
                <a:ea typeface="宋体" panose="02010600030101010101" pitchFamily="2" charset="-122"/>
              </a:defRPr>
            </a:lvl2pPr>
            <a:lvl3pPr marL="2182813">
              <a:defRPr kumimoji="1" sz="2400">
                <a:solidFill>
                  <a:schemeClr val="tx1"/>
                </a:solidFill>
                <a:latin typeface="Arial Narrow" panose="020B0606020202030204" pitchFamily="34" charset="0"/>
                <a:ea typeface="宋体" panose="02010600030101010101" pitchFamily="2" charset="-122"/>
              </a:defRPr>
            </a:lvl3pPr>
            <a:lvl4pPr marL="2373313">
              <a:defRPr kumimoji="1" sz="2400">
                <a:solidFill>
                  <a:schemeClr val="tx1"/>
                </a:solidFill>
                <a:latin typeface="Arial Narrow" panose="020B0606020202030204" pitchFamily="34" charset="0"/>
                <a:ea typeface="宋体" panose="02010600030101010101" pitchFamily="2" charset="-122"/>
              </a:defRPr>
            </a:lvl4pPr>
            <a:lvl5pPr marL="2563813">
              <a:defRPr kumimoji="1" sz="2400">
                <a:solidFill>
                  <a:schemeClr val="tx1"/>
                </a:solidFill>
                <a:latin typeface="Arial Narrow" panose="020B0606020202030204" pitchFamily="34" charset="0"/>
                <a:ea typeface="宋体" panose="02010600030101010101" pitchFamily="2" charset="-122"/>
              </a:defRPr>
            </a:lvl5pPr>
            <a:lvl6pPr marL="30210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4782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9354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3926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chemeClr val="tx1"/>
              </a:buClr>
              <a:buFont typeface="Wingdings" panose="05000000000000000000" pitchFamily="2" charset="2"/>
              <a:buChar char="§"/>
            </a:pPr>
            <a:r>
              <a:rPr lang="zh-CN" altLang="en-US" sz="2000" b="1">
                <a:latin typeface="楷体_GB2312" pitchFamily="49" charset="-122"/>
                <a:ea typeface="楷体_GB2312" pitchFamily="49" charset="-122"/>
              </a:rPr>
              <a:t>文件系统：操作系统中与管理文件相关的软件和数据称为文 件系统。即：文件管理软件和被管理对象。</a:t>
            </a:r>
          </a:p>
        </p:txBody>
      </p:sp>
      <p:sp>
        <p:nvSpPr>
          <p:cNvPr id="7" name="Rectangle 6">
            <a:extLst>
              <a:ext uri="{FF2B5EF4-FFF2-40B4-BE49-F238E27FC236}">
                <a16:creationId xmlns:a16="http://schemas.microsoft.com/office/drawing/2014/main" id="{5BC12705-F2E6-4FA7-BF71-A1BD6E20255A}"/>
              </a:ext>
            </a:extLst>
          </p:cNvPr>
          <p:cNvSpPr>
            <a:spLocks noChangeArrowheads="1"/>
          </p:cNvSpPr>
          <p:nvPr/>
        </p:nvSpPr>
        <p:spPr bwMode="auto">
          <a:xfrm>
            <a:off x="468313" y="4868863"/>
            <a:ext cx="8305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Arial Narrow" panose="020B0606020202030204" pitchFamily="34" charset="0"/>
                <a:ea typeface="宋体" panose="02010600030101010101" pitchFamily="2" charset="-122"/>
              </a:defRPr>
            </a:lvl1pPr>
            <a:lvl2pPr marL="2198688">
              <a:defRPr kumimoji="1" sz="2400">
                <a:solidFill>
                  <a:schemeClr val="tx1"/>
                </a:solidFill>
                <a:latin typeface="Arial Narrow" panose="020B0606020202030204" pitchFamily="34" charset="0"/>
                <a:ea typeface="宋体" panose="02010600030101010101" pitchFamily="2" charset="-122"/>
              </a:defRPr>
            </a:lvl2pPr>
            <a:lvl3pPr marL="2389188">
              <a:defRPr kumimoji="1" sz="2400">
                <a:solidFill>
                  <a:schemeClr val="tx1"/>
                </a:solidFill>
                <a:latin typeface="Arial Narrow" panose="020B0606020202030204" pitchFamily="34" charset="0"/>
                <a:ea typeface="宋体" panose="02010600030101010101" pitchFamily="2" charset="-122"/>
              </a:defRPr>
            </a:lvl3pPr>
            <a:lvl4pPr marL="2579688">
              <a:defRPr kumimoji="1" sz="2400">
                <a:solidFill>
                  <a:schemeClr val="tx1"/>
                </a:solidFill>
                <a:latin typeface="Arial Narrow" panose="020B0606020202030204" pitchFamily="34" charset="0"/>
                <a:ea typeface="宋体" panose="02010600030101010101" pitchFamily="2" charset="-122"/>
              </a:defRPr>
            </a:lvl4pPr>
            <a:lvl5pPr marL="2770188">
              <a:defRPr kumimoji="1" sz="2400">
                <a:solidFill>
                  <a:schemeClr val="tx1"/>
                </a:solidFill>
                <a:latin typeface="Arial Narrow" panose="020B0606020202030204" pitchFamily="34" charset="0"/>
                <a:ea typeface="宋体" panose="02010600030101010101" pitchFamily="2" charset="-122"/>
              </a:defRPr>
            </a:lvl5pPr>
            <a:lvl6pPr marL="32273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6845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1417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5989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chemeClr val="tx1"/>
              </a:buClr>
              <a:buFont typeface="Wingdings" panose="05000000000000000000" pitchFamily="2" charset="2"/>
              <a:buChar char="§"/>
            </a:pPr>
            <a:r>
              <a:rPr lang="zh-CN" altLang="en-US" sz="2000" b="1">
                <a:latin typeface="楷体_GB2312" pitchFamily="49" charset="-122"/>
                <a:ea typeface="楷体_GB2312" pitchFamily="49" charset="-122"/>
              </a:rPr>
              <a:t>文件系统功能：它负责为用户建立文件，撤消、读写、修改和复制文件，还负责完成对文件的按名存取和进行存取控制。</a:t>
            </a:r>
          </a:p>
        </p:txBody>
      </p:sp>
      <p:sp>
        <p:nvSpPr>
          <p:cNvPr id="8" name="Rectangle 7">
            <a:extLst>
              <a:ext uri="{FF2B5EF4-FFF2-40B4-BE49-F238E27FC236}">
                <a16:creationId xmlns:a16="http://schemas.microsoft.com/office/drawing/2014/main" id="{1F28F79B-6A94-47ED-8B30-14981E5E097A}"/>
              </a:ext>
            </a:extLst>
          </p:cNvPr>
          <p:cNvSpPr>
            <a:spLocks noChangeArrowheads="1"/>
          </p:cNvSpPr>
          <p:nvPr/>
        </p:nvSpPr>
        <p:spPr bwMode="auto">
          <a:xfrm>
            <a:off x="468313" y="5734050"/>
            <a:ext cx="822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
            </a:pPr>
            <a:r>
              <a:rPr lang="zh-CN" altLang="en-US" sz="2000" b="1">
                <a:latin typeface="Times New Roman" panose="02020603050405020304" pitchFamily="18" charset="0"/>
                <a:ea typeface="楷体_GB2312" pitchFamily="49" charset="-122"/>
              </a:rPr>
              <a:t>目录：是由文件说明组成的用于文件检索的特殊文件。</a:t>
            </a:r>
          </a:p>
        </p:txBody>
      </p:sp>
    </p:spTree>
    <p:extLst>
      <p:ext uri="{BB962C8B-B14F-4D97-AF65-F5344CB8AC3E}">
        <p14:creationId xmlns:p14="http://schemas.microsoft.com/office/powerpoint/2010/main" val="35144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autoUpdateAnimBg="0"/>
      <p:bldP spid="6" grpId="0" autoUpdateAnimBg="0"/>
      <p:bldP spid="7" grpId="0" autoUpdateAnimBg="0"/>
      <p:bldP spid="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690462" y="1257819"/>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链接</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09591" y="1304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9591" y="1688170"/>
            <a:ext cx="7570693" cy="923330"/>
          </a:xfrm>
          <a:prstGeom prst="rect">
            <a:avLst/>
          </a:prstGeom>
        </p:spPr>
        <p:txBody>
          <a:bodyPr wrap="square">
            <a:spAutoFit/>
          </a:bodyPr>
          <a:lstStyle/>
          <a:p>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一个文件的信息存放在若干不连续的物理块中，各块之间通过指针链接，前一个物理块中有一个指针域，指向下一个物理块，最后的物理块的指针域存放符号</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“∧”，表示无后继块。这样的文件称为链接文件。</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4141694" y="2665752"/>
            <a:ext cx="5087524" cy="3364977"/>
          </a:xfrm>
          <a:prstGeom prst="rect">
            <a:avLst/>
          </a:prstGeom>
        </p:spPr>
      </p:pic>
      <p:sp>
        <p:nvSpPr>
          <p:cNvPr id="9" name="矩形 8"/>
          <p:cNvSpPr/>
          <p:nvPr/>
        </p:nvSpPr>
        <p:spPr>
          <a:xfrm>
            <a:off x="400016" y="2688955"/>
            <a:ext cx="2178802" cy="438582"/>
          </a:xfrm>
          <a:prstGeom prst="rect">
            <a:avLst/>
          </a:prstGeom>
        </p:spPr>
        <p:txBody>
          <a:bodyPr wrap="none">
            <a:spAutoFit/>
          </a:bodyPr>
          <a:lstStyle/>
          <a:p>
            <a:pPr indent="266700">
              <a:lnSpc>
                <a:spcPct val="125000"/>
              </a:lnSpc>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、隐式链接文件</a:t>
            </a:r>
          </a:p>
        </p:txBody>
      </p:sp>
      <p:sp>
        <p:nvSpPr>
          <p:cNvPr id="10" name="矩形 9"/>
          <p:cNvSpPr/>
          <p:nvPr/>
        </p:nvSpPr>
        <p:spPr>
          <a:xfrm>
            <a:off x="139957" y="3254727"/>
            <a:ext cx="4533056" cy="3170099"/>
          </a:xfrm>
          <a:prstGeom prst="rect">
            <a:avLst/>
          </a:prstGeom>
          <a:solidFill>
            <a:schemeClr val="accent1">
              <a:lumMod val="20000"/>
              <a:lumOff val="80000"/>
            </a:schemeClr>
          </a:solidFill>
          <a:ln>
            <a:solidFill>
              <a:srgbClr val="C00000"/>
            </a:solidFill>
          </a:ln>
        </p:spPr>
        <p:txBody>
          <a:bodyPr wrap="square">
            <a:spAutoFit/>
          </a:bodyPr>
          <a:lstStyle/>
          <a:p>
            <a:pPr indent="266700">
              <a:lnSpc>
                <a:spcPct val="125000"/>
              </a:lnSpc>
            </a:pPr>
            <a:r>
              <a:rPr lang="zh-CN" altLang="zh-CN" sz="1600" b="1" kern="100" dirty="0">
                <a:solidFill>
                  <a:srgbClr val="6C0000"/>
                </a:solidFill>
                <a:latin typeface="华文楷体" panose="02010600040101010101" pitchFamily="2" charset="-122"/>
                <a:ea typeface="华文楷体" panose="02010600040101010101" pitchFamily="2" charset="-122"/>
              </a:rPr>
              <a:t>优势：</a:t>
            </a:r>
            <a:r>
              <a:rPr lang="en-US" altLang="zh-CN" sz="1600" b="1" kern="100" dirty="0">
                <a:solidFill>
                  <a:srgbClr val="6C0000"/>
                </a:solidFill>
                <a:latin typeface="华文楷体" panose="02010600040101010101" pitchFamily="2" charset="-122"/>
                <a:ea typeface="华文楷体" panose="02010600040101010101" pitchFamily="2" charset="-122"/>
              </a:rPr>
              <a:t>    </a:t>
            </a:r>
            <a:endParaRPr lang="zh-CN" altLang="zh-CN" sz="1600" b="1" kern="100" dirty="0">
              <a:solidFill>
                <a:srgbClr val="6C0000"/>
              </a:solidFill>
              <a:latin typeface="华文楷体" panose="02010600040101010101" pitchFamily="2" charset="-122"/>
              <a:ea typeface="华文楷体" panose="02010600040101010101" pitchFamily="2" charset="-122"/>
            </a:endParaRPr>
          </a:p>
          <a:p>
            <a:pPr indent="266700">
              <a:lnSpc>
                <a:spcPct val="125000"/>
              </a:lnSpc>
            </a:pPr>
            <a:r>
              <a:rPr lang="en-US" altLang="zh-CN" sz="1600" b="1" kern="100" dirty="0">
                <a:solidFill>
                  <a:srgbClr val="000000"/>
                </a:solidFill>
                <a:latin typeface="华文楷体" panose="02010600040101010101" pitchFamily="2" charset="-122"/>
                <a:ea typeface="华文楷体" panose="02010600040101010101" pitchFamily="2" charset="-122"/>
              </a:rPr>
              <a:t>1</a:t>
            </a:r>
            <a:r>
              <a:rPr lang="zh-CN" altLang="zh-CN" sz="1600" b="1" kern="100" dirty="0">
                <a:solidFill>
                  <a:srgbClr val="000000"/>
                </a:solidFill>
                <a:latin typeface="华文楷体" panose="02010600040101010101" pitchFamily="2" charset="-122"/>
                <a:ea typeface="华文楷体" panose="02010600040101010101" pitchFamily="2" charset="-122"/>
              </a:rPr>
              <a:t>）利用不连续的空闲物理块。</a:t>
            </a:r>
            <a:r>
              <a:rPr lang="zh-CN" altLang="en-US"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无      </a:t>
            </a:r>
            <a:endPar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外部碎片问题。</a:t>
            </a:r>
            <a:endParaRPr lang="zh-CN" altLang="zh-CN" sz="1600" b="1" kern="100" dirty="0">
              <a:latin typeface="华文楷体" panose="02010600040101010101" pitchFamily="2" charset="-122"/>
              <a:ea typeface="华文楷体" panose="02010600040101010101" pitchFamily="2" charset="-122"/>
            </a:endParaRPr>
          </a:p>
          <a:p>
            <a:pPr indent="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）有利于文件的插入和删除，有</a:t>
            </a:r>
            <a:endPar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利于文件的动态扩充。</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zh-CN" altLang="zh-CN" sz="16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缺点：</a:t>
            </a:r>
            <a:endParaRPr lang="zh-CN" altLang="zh-CN" sz="1600" b="1" kern="100" dirty="0">
              <a:solidFill>
                <a:srgbClr val="6C0000"/>
              </a:solidFill>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）不支持随机访问</a:t>
            </a:r>
            <a:r>
              <a:rPr lang="zh-CN" altLang="en-US"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）指针会占用额外的存储空间。</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3</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）可靠性较低，如果某个物理块的指针丢失或被损害，则余下的文件内容无法被存取。</a:t>
            </a:r>
            <a:endParaRPr lang="zh-CN" altLang="zh-CN" sz="1600"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161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690462" y="1022500"/>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链接</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84431" y="10628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8651" y="1489016"/>
            <a:ext cx="2178802" cy="438582"/>
          </a:xfrm>
          <a:prstGeom prst="rect">
            <a:avLst/>
          </a:prstGeom>
        </p:spPr>
        <p:txBody>
          <a:bodyPr wrap="none">
            <a:spAutoFit/>
          </a:bodyPr>
          <a:lstStyle/>
          <a:p>
            <a:pPr indent="266700">
              <a:lnSpc>
                <a:spcPct val="125000"/>
              </a:lnSpc>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a:t>
            </a:r>
            <a:r>
              <a:rPr lang="zh-CN" altLang="en-US" b="1" kern="100" dirty="0">
                <a:solidFill>
                  <a:srgbClr val="0C0CC6"/>
                </a:solidFill>
                <a:latin typeface="华文楷体" panose="02010600040101010101" pitchFamily="2" charset="-122"/>
                <a:ea typeface="华文楷体" panose="02010600040101010101" pitchFamily="2" charset="-122"/>
              </a:rPr>
              <a:t>显式</a:t>
            </a:r>
            <a:r>
              <a:rPr lang="zh-CN" altLang="zh-CN" b="1" kern="100" dirty="0">
                <a:solidFill>
                  <a:srgbClr val="0C0CC6"/>
                </a:solidFill>
                <a:latin typeface="华文楷体" panose="02010600040101010101" pitchFamily="2" charset="-122"/>
                <a:ea typeface="华文楷体" panose="02010600040101010101" pitchFamily="2" charset="-122"/>
              </a:rPr>
              <a:t>链接文件</a:t>
            </a:r>
          </a:p>
        </p:txBody>
      </p:sp>
      <p:sp>
        <p:nvSpPr>
          <p:cNvPr id="5" name="矩形 4"/>
          <p:cNvSpPr/>
          <p:nvPr/>
        </p:nvSpPr>
        <p:spPr>
          <a:xfrm>
            <a:off x="388567" y="1923732"/>
            <a:ext cx="7666221" cy="646331"/>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把用于链接文件各物理块的指针，显示地存放在内存的一张链接表中。此表就是文件访问表（</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FAT</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），分配给文件的所有盘块号都存入在该表中</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874629" y="2570063"/>
            <a:ext cx="6470599" cy="4254802"/>
          </a:xfrm>
          <a:prstGeom prst="rect">
            <a:avLst/>
          </a:prstGeom>
        </p:spPr>
      </p:pic>
    </p:spTree>
    <p:extLst>
      <p:ext uri="{BB962C8B-B14F-4D97-AF65-F5344CB8AC3E}">
        <p14:creationId xmlns:p14="http://schemas.microsoft.com/office/powerpoint/2010/main" val="73771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2CCEC66-C7E1-40E1-9BD5-EFFDC05EEBB2}"/>
              </a:ext>
            </a:extLst>
          </p:cNvPr>
          <p:cNvSpPr>
            <a:spLocks noGrp="1" noChangeArrowheads="1"/>
          </p:cNvSpPr>
          <p:nvPr>
            <p:ph type="title"/>
          </p:nvPr>
        </p:nvSpPr>
        <p:spPr/>
        <p:txBody>
          <a:bodyPr/>
          <a:lstStyle/>
          <a:p>
            <a:r>
              <a:rPr lang="zh-CN" altLang="en-US"/>
              <a:t>优缺点</a:t>
            </a:r>
          </a:p>
        </p:txBody>
      </p:sp>
      <p:sp>
        <p:nvSpPr>
          <p:cNvPr id="229379" name="Rectangle 3" descr="Rectangle: Click to edit Master text styles&#10;Second level&#10;Third level&#10;Fourth level&#10;Fifth level">
            <a:extLst>
              <a:ext uri="{FF2B5EF4-FFF2-40B4-BE49-F238E27FC236}">
                <a16:creationId xmlns:a16="http://schemas.microsoft.com/office/drawing/2014/main" id="{48B2AEE4-FE20-40F4-8637-BFA1C779285E}"/>
              </a:ext>
            </a:extLst>
          </p:cNvPr>
          <p:cNvSpPr>
            <a:spLocks noGrp="1" noChangeArrowheads="1"/>
          </p:cNvSpPr>
          <p:nvPr>
            <p:ph type="body" idx="1"/>
          </p:nvPr>
        </p:nvSpPr>
        <p:spPr/>
        <p:txBody>
          <a:bodyPr/>
          <a:lstStyle/>
          <a:p>
            <a:r>
              <a:rPr lang="zh-CN" altLang="en-US" sz="2800">
                <a:latin typeface="Times New Roman" panose="02020603050405020304" pitchFamily="18" charset="0"/>
              </a:rPr>
              <a:t>优点：</a:t>
            </a:r>
          </a:p>
          <a:p>
            <a:pPr lvl="1"/>
            <a:r>
              <a:rPr lang="zh-CN" altLang="en-US" sz="2400" b="1">
                <a:latin typeface="Times New Roman" panose="02020603050405020304" pitchFamily="18" charset="0"/>
              </a:rPr>
              <a:t>提高了磁盘空间利用率,不存在</a:t>
            </a:r>
            <a:r>
              <a:rPr lang="zh-CN" altLang="en-US" sz="2400" b="1">
                <a:latin typeface="楷体_GB2312" pitchFamily="49" charset="-122"/>
              </a:rPr>
              <a:t>外部</a:t>
            </a:r>
            <a:r>
              <a:rPr lang="zh-CN" altLang="en-US" sz="2400" b="1">
                <a:latin typeface="Times New Roman" panose="02020603050405020304" pitchFamily="18" charset="0"/>
              </a:rPr>
              <a:t>碎片问题</a:t>
            </a:r>
          </a:p>
          <a:p>
            <a:pPr lvl="1"/>
            <a:r>
              <a:rPr lang="zh-CN" altLang="en-US" sz="2400" b="1">
                <a:latin typeface="Times New Roman" panose="02020603050405020304" pitchFamily="18" charset="0"/>
              </a:rPr>
              <a:t>有利于文件插入和删除</a:t>
            </a:r>
          </a:p>
          <a:p>
            <a:pPr lvl="1"/>
            <a:r>
              <a:rPr lang="zh-CN" altLang="en-US" sz="2400" b="1">
                <a:latin typeface="Times New Roman" panose="02020603050405020304" pitchFamily="18" charset="0"/>
              </a:rPr>
              <a:t>有利于文件动态扩充</a:t>
            </a:r>
          </a:p>
          <a:p>
            <a:r>
              <a:rPr lang="zh-CN" altLang="en-US" sz="2800">
                <a:latin typeface="楷体_GB2312" pitchFamily="49" charset="-122"/>
              </a:rPr>
              <a:t>缺点：</a:t>
            </a:r>
          </a:p>
          <a:p>
            <a:pPr lvl="1"/>
            <a:r>
              <a:rPr lang="zh-CN" altLang="en-US" sz="2400" b="1">
                <a:latin typeface="楷体_GB2312" pitchFamily="49" charset="-122"/>
              </a:rPr>
              <a:t>存取速度慢，不适于随机存取</a:t>
            </a:r>
          </a:p>
          <a:p>
            <a:pPr lvl="1"/>
            <a:r>
              <a:rPr lang="zh-CN" altLang="en-US" sz="2400" b="1">
                <a:latin typeface="楷体_GB2312" pitchFamily="49" charset="-122"/>
              </a:rPr>
              <a:t>链接指针占用一定的空间</a:t>
            </a:r>
          </a:p>
          <a:p>
            <a:pPr lvl="1"/>
            <a:r>
              <a:rPr lang="zh-CN" altLang="en-US" sz="2400" b="1">
                <a:latin typeface="楷体_GB2312" pitchFamily="49" charset="-122"/>
              </a:rPr>
              <a:t>可靠性问题，如指针出错</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713017" y="1032787"/>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索引</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84431" y="10628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63406" y="1553230"/>
            <a:ext cx="8048581" cy="923330"/>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一个文件的信息存放在若干不连续物理块中，系统为每个文件建立一个专用数据结构</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索引表，表中每一栏目指出文件信息所在的逻辑块号和与之对应的物理块号。索引表的物理地址则由文件说明信息项（文件目录）给出</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3952214" y="2476560"/>
            <a:ext cx="4774881" cy="3456238"/>
          </a:xfrm>
          <a:prstGeom prst="rect">
            <a:avLst/>
          </a:prstGeom>
        </p:spPr>
      </p:pic>
      <p:sp>
        <p:nvSpPr>
          <p:cNvPr id="10" name="矩形 9"/>
          <p:cNvSpPr/>
          <p:nvPr/>
        </p:nvSpPr>
        <p:spPr>
          <a:xfrm>
            <a:off x="388851" y="3033238"/>
            <a:ext cx="3739396" cy="2917017"/>
          </a:xfrm>
          <a:prstGeom prst="rect">
            <a:avLst/>
          </a:prstGeom>
          <a:solidFill>
            <a:schemeClr val="accent1">
              <a:lumMod val="20000"/>
              <a:lumOff val="80000"/>
            </a:schemeClr>
          </a:solidFill>
          <a:ln>
            <a:solidFill>
              <a:srgbClr val="C00000"/>
            </a:solidFill>
          </a:ln>
        </p:spPr>
        <p:txBody>
          <a:bodyPr wrap="square">
            <a:spAutoFit/>
          </a:bodyPr>
          <a:lstStyle/>
          <a:p>
            <a:pPr>
              <a:lnSpc>
                <a:spcPct val="125000"/>
              </a:lnSpc>
            </a:pP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en-US"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rPr>
              <a:t>优点：</a:t>
            </a:r>
            <a:endParaRPr lang="en-US" altLang="zh-CN"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没有外部碎片的问题。</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2</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能满足文件动态增长</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要求。</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en-US"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rPr>
              <a:t>缺点：</a:t>
            </a:r>
            <a:endParaRPr lang="en-US" altLang="zh-CN"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索引表本身也会占用部分存储空间。</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endParaRPr lang="zh-CN" altLang="zh-CN" b="1" kern="100"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77828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450" name="Group 1026">
            <a:extLst>
              <a:ext uri="{FF2B5EF4-FFF2-40B4-BE49-F238E27FC236}">
                <a16:creationId xmlns:a16="http://schemas.microsoft.com/office/drawing/2014/main" id="{F46DF8B8-33DB-479D-8A8A-A04C5087ECB2}"/>
              </a:ext>
            </a:extLst>
          </p:cNvPr>
          <p:cNvGrpSpPr>
            <a:grpSpLocks/>
          </p:cNvGrpSpPr>
          <p:nvPr/>
        </p:nvGrpSpPr>
        <p:grpSpPr bwMode="auto">
          <a:xfrm>
            <a:off x="1390650" y="2562225"/>
            <a:ext cx="1676400" cy="3429000"/>
            <a:chOff x="768" y="816"/>
            <a:chExt cx="1056" cy="2160"/>
          </a:xfrm>
        </p:grpSpPr>
        <p:sp>
          <p:nvSpPr>
            <p:cNvPr id="232451" name="Rectangle 1027">
              <a:extLst>
                <a:ext uri="{FF2B5EF4-FFF2-40B4-BE49-F238E27FC236}">
                  <a16:creationId xmlns:a16="http://schemas.microsoft.com/office/drawing/2014/main" id="{E9B7B542-6894-4FFB-A31E-F02BCA0052FE}"/>
                </a:ext>
              </a:extLst>
            </p:cNvPr>
            <p:cNvSpPr>
              <a:spLocks noChangeArrowheads="1"/>
            </p:cNvSpPr>
            <p:nvPr/>
          </p:nvSpPr>
          <p:spPr bwMode="auto">
            <a:xfrm>
              <a:off x="768"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0</a:t>
              </a:r>
            </a:p>
          </p:txBody>
        </p:sp>
        <p:sp>
          <p:nvSpPr>
            <p:cNvPr id="232452" name="Rectangle 1028">
              <a:extLst>
                <a:ext uri="{FF2B5EF4-FFF2-40B4-BE49-F238E27FC236}">
                  <a16:creationId xmlns:a16="http://schemas.microsoft.com/office/drawing/2014/main" id="{B4EDF08C-E663-4788-B830-7F74B5EA92B9}"/>
                </a:ext>
              </a:extLst>
            </p:cNvPr>
            <p:cNvSpPr>
              <a:spLocks noChangeArrowheads="1"/>
            </p:cNvSpPr>
            <p:nvPr/>
          </p:nvSpPr>
          <p:spPr bwMode="auto">
            <a:xfrm>
              <a:off x="1056"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2453" name="Rectangle 1029">
              <a:extLst>
                <a:ext uri="{FF2B5EF4-FFF2-40B4-BE49-F238E27FC236}">
                  <a16:creationId xmlns:a16="http://schemas.microsoft.com/office/drawing/2014/main" id="{992C2F88-CA77-4EAC-8F27-0B4B938BD30E}"/>
                </a:ext>
              </a:extLst>
            </p:cNvPr>
            <p:cNvSpPr>
              <a:spLocks noChangeArrowheads="1"/>
            </p:cNvSpPr>
            <p:nvPr/>
          </p:nvSpPr>
          <p:spPr bwMode="auto">
            <a:xfrm>
              <a:off x="1344"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a:t>
              </a:r>
            </a:p>
          </p:txBody>
        </p:sp>
        <p:sp>
          <p:nvSpPr>
            <p:cNvPr id="232454" name="Rectangle 1030">
              <a:extLst>
                <a:ext uri="{FF2B5EF4-FFF2-40B4-BE49-F238E27FC236}">
                  <a16:creationId xmlns:a16="http://schemas.microsoft.com/office/drawing/2014/main" id="{33166390-02BA-414A-A4F7-6AC375479E8B}"/>
                </a:ext>
              </a:extLst>
            </p:cNvPr>
            <p:cNvSpPr>
              <a:spLocks noChangeArrowheads="1"/>
            </p:cNvSpPr>
            <p:nvPr/>
          </p:nvSpPr>
          <p:spPr bwMode="auto">
            <a:xfrm>
              <a:off x="1632"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a:t>
              </a:r>
            </a:p>
          </p:txBody>
        </p:sp>
        <p:sp>
          <p:nvSpPr>
            <p:cNvPr id="232455" name="Rectangle 1031">
              <a:extLst>
                <a:ext uri="{FF2B5EF4-FFF2-40B4-BE49-F238E27FC236}">
                  <a16:creationId xmlns:a16="http://schemas.microsoft.com/office/drawing/2014/main" id="{CB4CB214-C3E0-4E97-8598-27D29E773C8D}"/>
                </a:ext>
              </a:extLst>
            </p:cNvPr>
            <p:cNvSpPr>
              <a:spLocks noChangeArrowheads="1"/>
            </p:cNvSpPr>
            <p:nvPr/>
          </p:nvSpPr>
          <p:spPr bwMode="auto">
            <a:xfrm>
              <a:off x="768"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4</a:t>
              </a:r>
            </a:p>
          </p:txBody>
        </p:sp>
        <p:sp>
          <p:nvSpPr>
            <p:cNvPr id="232456" name="Rectangle 1032">
              <a:extLst>
                <a:ext uri="{FF2B5EF4-FFF2-40B4-BE49-F238E27FC236}">
                  <a16:creationId xmlns:a16="http://schemas.microsoft.com/office/drawing/2014/main" id="{F4D8C896-AB7F-41AD-A81C-ECD23EBF3761}"/>
                </a:ext>
              </a:extLst>
            </p:cNvPr>
            <p:cNvSpPr>
              <a:spLocks noChangeArrowheads="1"/>
            </p:cNvSpPr>
            <p:nvPr/>
          </p:nvSpPr>
          <p:spPr bwMode="auto">
            <a:xfrm>
              <a:off x="1056"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5</a:t>
              </a:r>
            </a:p>
          </p:txBody>
        </p:sp>
        <p:sp>
          <p:nvSpPr>
            <p:cNvPr id="232457" name="Rectangle 1033">
              <a:extLst>
                <a:ext uri="{FF2B5EF4-FFF2-40B4-BE49-F238E27FC236}">
                  <a16:creationId xmlns:a16="http://schemas.microsoft.com/office/drawing/2014/main" id="{0241184C-C321-4F0E-8CDE-F044A9A64445}"/>
                </a:ext>
              </a:extLst>
            </p:cNvPr>
            <p:cNvSpPr>
              <a:spLocks noChangeArrowheads="1"/>
            </p:cNvSpPr>
            <p:nvPr/>
          </p:nvSpPr>
          <p:spPr bwMode="auto">
            <a:xfrm>
              <a:off x="1344"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6</a:t>
              </a:r>
            </a:p>
          </p:txBody>
        </p:sp>
        <p:sp>
          <p:nvSpPr>
            <p:cNvPr id="232458" name="Rectangle 1034">
              <a:extLst>
                <a:ext uri="{FF2B5EF4-FFF2-40B4-BE49-F238E27FC236}">
                  <a16:creationId xmlns:a16="http://schemas.microsoft.com/office/drawing/2014/main" id="{1A29A626-C135-413F-B5E8-9884C994814A}"/>
                </a:ext>
              </a:extLst>
            </p:cNvPr>
            <p:cNvSpPr>
              <a:spLocks noChangeArrowheads="1"/>
            </p:cNvSpPr>
            <p:nvPr/>
          </p:nvSpPr>
          <p:spPr bwMode="auto">
            <a:xfrm>
              <a:off x="1632"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7</a:t>
              </a:r>
            </a:p>
          </p:txBody>
        </p:sp>
        <p:sp>
          <p:nvSpPr>
            <p:cNvPr id="232459" name="Rectangle 1035">
              <a:extLst>
                <a:ext uri="{FF2B5EF4-FFF2-40B4-BE49-F238E27FC236}">
                  <a16:creationId xmlns:a16="http://schemas.microsoft.com/office/drawing/2014/main" id="{18DD3D52-E97D-4A84-8A32-EEBE14A833FE}"/>
                </a:ext>
              </a:extLst>
            </p:cNvPr>
            <p:cNvSpPr>
              <a:spLocks noChangeArrowheads="1"/>
            </p:cNvSpPr>
            <p:nvPr/>
          </p:nvSpPr>
          <p:spPr bwMode="auto">
            <a:xfrm>
              <a:off x="768"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8</a:t>
              </a:r>
            </a:p>
          </p:txBody>
        </p:sp>
        <p:sp>
          <p:nvSpPr>
            <p:cNvPr id="232460" name="Rectangle 1036">
              <a:extLst>
                <a:ext uri="{FF2B5EF4-FFF2-40B4-BE49-F238E27FC236}">
                  <a16:creationId xmlns:a16="http://schemas.microsoft.com/office/drawing/2014/main" id="{5E8E82A3-DE3C-49B6-B913-0ECDCED0E213}"/>
                </a:ext>
              </a:extLst>
            </p:cNvPr>
            <p:cNvSpPr>
              <a:spLocks noChangeArrowheads="1"/>
            </p:cNvSpPr>
            <p:nvPr/>
          </p:nvSpPr>
          <p:spPr bwMode="auto">
            <a:xfrm>
              <a:off x="1056"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9</a:t>
              </a:r>
            </a:p>
          </p:txBody>
        </p:sp>
        <p:sp>
          <p:nvSpPr>
            <p:cNvPr id="232461" name="Rectangle 1037">
              <a:extLst>
                <a:ext uri="{FF2B5EF4-FFF2-40B4-BE49-F238E27FC236}">
                  <a16:creationId xmlns:a16="http://schemas.microsoft.com/office/drawing/2014/main" id="{510C311E-6469-4B00-B2D6-08A21C560FB5}"/>
                </a:ext>
              </a:extLst>
            </p:cNvPr>
            <p:cNvSpPr>
              <a:spLocks noChangeArrowheads="1"/>
            </p:cNvSpPr>
            <p:nvPr/>
          </p:nvSpPr>
          <p:spPr bwMode="auto">
            <a:xfrm>
              <a:off x="1344"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10</a:t>
              </a:r>
            </a:p>
          </p:txBody>
        </p:sp>
        <p:sp>
          <p:nvSpPr>
            <p:cNvPr id="232462" name="Rectangle 1038">
              <a:extLst>
                <a:ext uri="{FF2B5EF4-FFF2-40B4-BE49-F238E27FC236}">
                  <a16:creationId xmlns:a16="http://schemas.microsoft.com/office/drawing/2014/main" id="{31E2D421-328C-4F47-92F5-6A437BB4BCD3}"/>
                </a:ext>
              </a:extLst>
            </p:cNvPr>
            <p:cNvSpPr>
              <a:spLocks noChangeArrowheads="1"/>
            </p:cNvSpPr>
            <p:nvPr/>
          </p:nvSpPr>
          <p:spPr bwMode="auto">
            <a:xfrm>
              <a:off x="1632"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11</a:t>
              </a:r>
            </a:p>
          </p:txBody>
        </p:sp>
        <p:sp>
          <p:nvSpPr>
            <p:cNvPr id="232463" name="Rectangle 1039">
              <a:extLst>
                <a:ext uri="{FF2B5EF4-FFF2-40B4-BE49-F238E27FC236}">
                  <a16:creationId xmlns:a16="http://schemas.microsoft.com/office/drawing/2014/main" id="{4C88DEED-7E67-42FF-B6B9-347256457A9F}"/>
                </a:ext>
              </a:extLst>
            </p:cNvPr>
            <p:cNvSpPr>
              <a:spLocks noChangeArrowheads="1"/>
            </p:cNvSpPr>
            <p:nvPr/>
          </p:nvSpPr>
          <p:spPr bwMode="auto">
            <a:xfrm>
              <a:off x="768"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12</a:t>
              </a:r>
            </a:p>
          </p:txBody>
        </p:sp>
        <p:sp>
          <p:nvSpPr>
            <p:cNvPr id="232464" name="Rectangle 1040">
              <a:extLst>
                <a:ext uri="{FF2B5EF4-FFF2-40B4-BE49-F238E27FC236}">
                  <a16:creationId xmlns:a16="http://schemas.microsoft.com/office/drawing/2014/main" id="{F591B44C-10B6-4A52-B144-47D3E4F7779C}"/>
                </a:ext>
              </a:extLst>
            </p:cNvPr>
            <p:cNvSpPr>
              <a:spLocks noChangeArrowheads="1"/>
            </p:cNvSpPr>
            <p:nvPr/>
          </p:nvSpPr>
          <p:spPr bwMode="auto">
            <a:xfrm>
              <a:off x="1056"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13</a:t>
              </a:r>
            </a:p>
          </p:txBody>
        </p:sp>
        <p:sp>
          <p:nvSpPr>
            <p:cNvPr id="232465" name="Rectangle 1041">
              <a:extLst>
                <a:ext uri="{FF2B5EF4-FFF2-40B4-BE49-F238E27FC236}">
                  <a16:creationId xmlns:a16="http://schemas.microsoft.com/office/drawing/2014/main" id="{A4EBF30B-4206-43EA-B60C-0B8D815E433D}"/>
                </a:ext>
              </a:extLst>
            </p:cNvPr>
            <p:cNvSpPr>
              <a:spLocks noChangeArrowheads="1"/>
            </p:cNvSpPr>
            <p:nvPr/>
          </p:nvSpPr>
          <p:spPr bwMode="auto">
            <a:xfrm>
              <a:off x="1344"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14</a:t>
              </a:r>
            </a:p>
          </p:txBody>
        </p:sp>
        <p:sp>
          <p:nvSpPr>
            <p:cNvPr id="232466" name="Rectangle 1042">
              <a:extLst>
                <a:ext uri="{FF2B5EF4-FFF2-40B4-BE49-F238E27FC236}">
                  <a16:creationId xmlns:a16="http://schemas.microsoft.com/office/drawing/2014/main" id="{B69E41CD-3F0B-43D2-8C39-108F93FB1B72}"/>
                </a:ext>
              </a:extLst>
            </p:cNvPr>
            <p:cNvSpPr>
              <a:spLocks noChangeArrowheads="1"/>
            </p:cNvSpPr>
            <p:nvPr/>
          </p:nvSpPr>
          <p:spPr bwMode="auto">
            <a:xfrm>
              <a:off x="1632"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15</a:t>
              </a:r>
            </a:p>
          </p:txBody>
        </p:sp>
        <p:sp>
          <p:nvSpPr>
            <p:cNvPr id="232467" name="Rectangle 1043">
              <a:extLst>
                <a:ext uri="{FF2B5EF4-FFF2-40B4-BE49-F238E27FC236}">
                  <a16:creationId xmlns:a16="http://schemas.microsoft.com/office/drawing/2014/main" id="{15A9485B-7D16-4221-A558-8DB94315B9C0}"/>
                </a:ext>
              </a:extLst>
            </p:cNvPr>
            <p:cNvSpPr>
              <a:spLocks noChangeArrowheads="1"/>
            </p:cNvSpPr>
            <p:nvPr/>
          </p:nvSpPr>
          <p:spPr bwMode="auto">
            <a:xfrm>
              <a:off x="768"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16</a:t>
              </a:r>
            </a:p>
          </p:txBody>
        </p:sp>
        <p:sp>
          <p:nvSpPr>
            <p:cNvPr id="232468" name="Rectangle 1044">
              <a:extLst>
                <a:ext uri="{FF2B5EF4-FFF2-40B4-BE49-F238E27FC236}">
                  <a16:creationId xmlns:a16="http://schemas.microsoft.com/office/drawing/2014/main" id="{01A8F25E-173E-49F6-AE9D-D13A87A5FBE8}"/>
                </a:ext>
              </a:extLst>
            </p:cNvPr>
            <p:cNvSpPr>
              <a:spLocks noChangeArrowheads="1"/>
            </p:cNvSpPr>
            <p:nvPr/>
          </p:nvSpPr>
          <p:spPr bwMode="auto">
            <a:xfrm>
              <a:off x="1056"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17</a:t>
              </a:r>
            </a:p>
          </p:txBody>
        </p:sp>
        <p:sp>
          <p:nvSpPr>
            <p:cNvPr id="232469" name="Rectangle 1045">
              <a:extLst>
                <a:ext uri="{FF2B5EF4-FFF2-40B4-BE49-F238E27FC236}">
                  <a16:creationId xmlns:a16="http://schemas.microsoft.com/office/drawing/2014/main" id="{9AF30C01-50A8-43D0-B519-B6F35C42608D}"/>
                </a:ext>
              </a:extLst>
            </p:cNvPr>
            <p:cNvSpPr>
              <a:spLocks noChangeArrowheads="1"/>
            </p:cNvSpPr>
            <p:nvPr/>
          </p:nvSpPr>
          <p:spPr bwMode="auto">
            <a:xfrm>
              <a:off x="1344"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18</a:t>
              </a:r>
            </a:p>
          </p:txBody>
        </p:sp>
        <p:sp>
          <p:nvSpPr>
            <p:cNvPr id="232470" name="Rectangle 1046">
              <a:extLst>
                <a:ext uri="{FF2B5EF4-FFF2-40B4-BE49-F238E27FC236}">
                  <a16:creationId xmlns:a16="http://schemas.microsoft.com/office/drawing/2014/main" id="{1A69EB14-379E-41B5-9B1F-78AB9BEA151C}"/>
                </a:ext>
              </a:extLst>
            </p:cNvPr>
            <p:cNvSpPr>
              <a:spLocks noChangeArrowheads="1"/>
            </p:cNvSpPr>
            <p:nvPr/>
          </p:nvSpPr>
          <p:spPr bwMode="auto">
            <a:xfrm>
              <a:off x="1632"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19</a:t>
              </a:r>
            </a:p>
          </p:txBody>
        </p:sp>
        <p:sp>
          <p:nvSpPr>
            <p:cNvPr id="232471" name="Rectangle 1047">
              <a:extLst>
                <a:ext uri="{FF2B5EF4-FFF2-40B4-BE49-F238E27FC236}">
                  <a16:creationId xmlns:a16="http://schemas.microsoft.com/office/drawing/2014/main" id="{545D38D0-8EBC-48AF-A566-3B1B3DF22315}"/>
                </a:ext>
              </a:extLst>
            </p:cNvPr>
            <p:cNvSpPr>
              <a:spLocks noChangeArrowheads="1"/>
            </p:cNvSpPr>
            <p:nvPr/>
          </p:nvSpPr>
          <p:spPr bwMode="auto">
            <a:xfrm>
              <a:off x="768"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20</a:t>
              </a:r>
            </a:p>
          </p:txBody>
        </p:sp>
        <p:sp>
          <p:nvSpPr>
            <p:cNvPr id="232472" name="Rectangle 1048">
              <a:extLst>
                <a:ext uri="{FF2B5EF4-FFF2-40B4-BE49-F238E27FC236}">
                  <a16:creationId xmlns:a16="http://schemas.microsoft.com/office/drawing/2014/main" id="{A939354A-A621-4951-B781-C86C29CF3BC4}"/>
                </a:ext>
              </a:extLst>
            </p:cNvPr>
            <p:cNvSpPr>
              <a:spLocks noChangeArrowheads="1"/>
            </p:cNvSpPr>
            <p:nvPr/>
          </p:nvSpPr>
          <p:spPr bwMode="auto">
            <a:xfrm>
              <a:off x="1056"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21</a:t>
              </a:r>
            </a:p>
          </p:txBody>
        </p:sp>
        <p:sp>
          <p:nvSpPr>
            <p:cNvPr id="232473" name="Rectangle 1049">
              <a:extLst>
                <a:ext uri="{FF2B5EF4-FFF2-40B4-BE49-F238E27FC236}">
                  <a16:creationId xmlns:a16="http://schemas.microsoft.com/office/drawing/2014/main" id="{777B363F-18CB-464E-8CF9-817F18DF4DA3}"/>
                </a:ext>
              </a:extLst>
            </p:cNvPr>
            <p:cNvSpPr>
              <a:spLocks noChangeArrowheads="1"/>
            </p:cNvSpPr>
            <p:nvPr/>
          </p:nvSpPr>
          <p:spPr bwMode="auto">
            <a:xfrm>
              <a:off x="1344"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22</a:t>
              </a:r>
            </a:p>
          </p:txBody>
        </p:sp>
        <p:sp>
          <p:nvSpPr>
            <p:cNvPr id="232474" name="Rectangle 1050">
              <a:extLst>
                <a:ext uri="{FF2B5EF4-FFF2-40B4-BE49-F238E27FC236}">
                  <a16:creationId xmlns:a16="http://schemas.microsoft.com/office/drawing/2014/main" id="{4BE48F62-6B64-4BE1-95F4-BAB78C8403D4}"/>
                </a:ext>
              </a:extLst>
            </p:cNvPr>
            <p:cNvSpPr>
              <a:spLocks noChangeArrowheads="1"/>
            </p:cNvSpPr>
            <p:nvPr/>
          </p:nvSpPr>
          <p:spPr bwMode="auto">
            <a:xfrm>
              <a:off x="1632"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23</a:t>
              </a:r>
            </a:p>
          </p:txBody>
        </p:sp>
        <p:sp>
          <p:nvSpPr>
            <p:cNvPr id="232475" name="Rectangle 1051">
              <a:extLst>
                <a:ext uri="{FF2B5EF4-FFF2-40B4-BE49-F238E27FC236}">
                  <a16:creationId xmlns:a16="http://schemas.microsoft.com/office/drawing/2014/main" id="{B137448A-38BC-44D5-A6C1-D8BFF9F47BDC}"/>
                </a:ext>
              </a:extLst>
            </p:cNvPr>
            <p:cNvSpPr>
              <a:spLocks noChangeArrowheads="1"/>
            </p:cNvSpPr>
            <p:nvPr/>
          </p:nvSpPr>
          <p:spPr bwMode="auto">
            <a:xfrm>
              <a:off x="768"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24</a:t>
              </a:r>
            </a:p>
          </p:txBody>
        </p:sp>
        <p:sp>
          <p:nvSpPr>
            <p:cNvPr id="232476" name="Rectangle 1052">
              <a:extLst>
                <a:ext uri="{FF2B5EF4-FFF2-40B4-BE49-F238E27FC236}">
                  <a16:creationId xmlns:a16="http://schemas.microsoft.com/office/drawing/2014/main" id="{A4115D6A-E048-4203-B39B-3AED9A3E43C9}"/>
                </a:ext>
              </a:extLst>
            </p:cNvPr>
            <p:cNvSpPr>
              <a:spLocks noChangeArrowheads="1"/>
            </p:cNvSpPr>
            <p:nvPr/>
          </p:nvSpPr>
          <p:spPr bwMode="auto">
            <a:xfrm>
              <a:off x="1056"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25</a:t>
              </a:r>
            </a:p>
          </p:txBody>
        </p:sp>
        <p:sp>
          <p:nvSpPr>
            <p:cNvPr id="232477" name="Rectangle 1053">
              <a:extLst>
                <a:ext uri="{FF2B5EF4-FFF2-40B4-BE49-F238E27FC236}">
                  <a16:creationId xmlns:a16="http://schemas.microsoft.com/office/drawing/2014/main" id="{862FBBF8-E9A1-4B40-8453-CB8E4317D658}"/>
                </a:ext>
              </a:extLst>
            </p:cNvPr>
            <p:cNvSpPr>
              <a:spLocks noChangeArrowheads="1"/>
            </p:cNvSpPr>
            <p:nvPr/>
          </p:nvSpPr>
          <p:spPr bwMode="auto">
            <a:xfrm>
              <a:off x="1344"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26</a:t>
              </a:r>
            </a:p>
          </p:txBody>
        </p:sp>
        <p:sp>
          <p:nvSpPr>
            <p:cNvPr id="232478" name="Rectangle 1054">
              <a:extLst>
                <a:ext uri="{FF2B5EF4-FFF2-40B4-BE49-F238E27FC236}">
                  <a16:creationId xmlns:a16="http://schemas.microsoft.com/office/drawing/2014/main" id="{224E730D-CA65-4910-884F-B6BEA2E71447}"/>
                </a:ext>
              </a:extLst>
            </p:cNvPr>
            <p:cNvSpPr>
              <a:spLocks noChangeArrowheads="1"/>
            </p:cNvSpPr>
            <p:nvPr/>
          </p:nvSpPr>
          <p:spPr bwMode="auto">
            <a:xfrm>
              <a:off x="1632"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27</a:t>
              </a:r>
            </a:p>
          </p:txBody>
        </p:sp>
        <p:sp>
          <p:nvSpPr>
            <p:cNvPr id="232479" name="Rectangle 1055">
              <a:extLst>
                <a:ext uri="{FF2B5EF4-FFF2-40B4-BE49-F238E27FC236}">
                  <a16:creationId xmlns:a16="http://schemas.microsoft.com/office/drawing/2014/main" id="{C56500FA-9B32-4F66-B468-8ECD03826C3D}"/>
                </a:ext>
              </a:extLst>
            </p:cNvPr>
            <p:cNvSpPr>
              <a:spLocks noChangeArrowheads="1"/>
            </p:cNvSpPr>
            <p:nvPr/>
          </p:nvSpPr>
          <p:spPr bwMode="auto">
            <a:xfrm>
              <a:off x="768"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28</a:t>
              </a:r>
            </a:p>
          </p:txBody>
        </p:sp>
        <p:sp>
          <p:nvSpPr>
            <p:cNvPr id="232480" name="Rectangle 1056">
              <a:extLst>
                <a:ext uri="{FF2B5EF4-FFF2-40B4-BE49-F238E27FC236}">
                  <a16:creationId xmlns:a16="http://schemas.microsoft.com/office/drawing/2014/main" id="{F5591E86-07C8-4F8B-8CF3-D59C56640B8A}"/>
                </a:ext>
              </a:extLst>
            </p:cNvPr>
            <p:cNvSpPr>
              <a:spLocks noChangeArrowheads="1"/>
            </p:cNvSpPr>
            <p:nvPr/>
          </p:nvSpPr>
          <p:spPr bwMode="auto">
            <a:xfrm>
              <a:off x="1056"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29</a:t>
              </a:r>
            </a:p>
          </p:txBody>
        </p:sp>
        <p:sp>
          <p:nvSpPr>
            <p:cNvPr id="232481" name="Rectangle 1057">
              <a:extLst>
                <a:ext uri="{FF2B5EF4-FFF2-40B4-BE49-F238E27FC236}">
                  <a16:creationId xmlns:a16="http://schemas.microsoft.com/office/drawing/2014/main" id="{12A02737-E9F8-4C31-81C6-9F2185CDB51C}"/>
                </a:ext>
              </a:extLst>
            </p:cNvPr>
            <p:cNvSpPr>
              <a:spLocks noChangeArrowheads="1"/>
            </p:cNvSpPr>
            <p:nvPr/>
          </p:nvSpPr>
          <p:spPr bwMode="auto">
            <a:xfrm>
              <a:off x="1344"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30</a:t>
              </a:r>
            </a:p>
          </p:txBody>
        </p:sp>
        <p:sp>
          <p:nvSpPr>
            <p:cNvPr id="232482" name="Rectangle 1058">
              <a:extLst>
                <a:ext uri="{FF2B5EF4-FFF2-40B4-BE49-F238E27FC236}">
                  <a16:creationId xmlns:a16="http://schemas.microsoft.com/office/drawing/2014/main" id="{02F17951-FD6D-4B44-BDA5-D03391B5259F}"/>
                </a:ext>
              </a:extLst>
            </p:cNvPr>
            <p:cNvSpPr>
              <a:spLocks noChangeArrowheads="1"/>
            </p:cNvSpPr>
            <p:nvPr/>
          </p:nvSpPr>
          <p:spPr bwMode="auto">
            <a:xfrm>
              <a:off x="1632"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31</a:t>
              </a:r>
            </a:p>
          </p:txBody>
        </p:sp>
      </p:grpSp>
      <p:sp>
        <p:nvSpPr>
          <p:cNvPr id="232483" name="AutoShape 1059">
            <a:extLst>
              <a:ext uri="{FF2B5EF4-FFF2-40B4-BE49-F238E27FC236}">
                <a16:creationId xmlns:a16="http://schemas.microsoft.com/office/drawing/2014/main" id="{19C1694D-36E9-4338-AD93-6A4FFECE0C8F}"/>
              </a:ext>
            </a:extLst>
          </p:cNvPr>
          <p:cNvSpPr>
            <a:spLocks noChangeArrowheads="1"/>
          </p:cNvSpPr>
          <p:nvPr/>
        </p:nvSpPr>
        <p:spPr bwMode="auto">
          <a:xfrm>
            <a:off x="1009650" y="1571625"/>
            <a:ext cx="2362200" cy="4953000"/>
          </a:xfrm>
          <a:prstGeom prst="can">
            <a:avLst>
              <a:gd name="adj" fmla="val 27219"/>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84" name="Text Box 1060">
            <a:extLst>
              <a:ext uri="{FF2B5EF4-FFF2-40B4-BE49-F238E27FC236}">
                <a16:creationId xmlns:a16="http://schemas.microsoft.com/office/drawing/2014/main" id="{FB4A6C57-9C08-434D-86EE-7B61E94F27BA}"/>
              </a:ext>
            </a:extLst>
          </p:cNvPr>
          <p:cNvSpPr txBox="1">
            <a:spLocks noChangeArrowheads="1"/>
          </p:cNvSpPr>
          <p:nvPr/>
        </p:nvSpPr>
        <p:spPr bwMode="auto">
          <a:xfrm>
            <a:off x="4667250" y="1436688"/>
            <a:ext cx="3200400" cy="485775"/>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rPr>
              <a:t>文件名      索引表地址</a:t>
            </a:r>
          </a:p>
        </p:txBody>
      </p:sp>
      <p:sp>
        <p:nvSpPr>
          <p:cNvPr id="232485" name="Rectangle 1061">
            <a:extLst>
              <a:ext uri="{FF2B5EF4-FFF2-40B4-BE49-F238E27FC236}">
                <a16:creationId xmlns:a16="http://schemas.microsoft.com/office/drawing/2014/main" id="{E271CD10-8418-4372-8020-FCA1BD416AD9}"/>
              </a:ext>
            </a:extLst>
          </p:cNvPr>
          <p:cNvSpPr>
            <a:spLocks noChangeArrowheads="1"/>
          </p:cNvSpPr>
          <p:nvPr/>
        </p:nvSpPr>
        <p:spPr bwMode="auto">
          <a:xfrm>
            <a:off x="4667250" y="1931988"/>
            <a:ext cx="3200400" cy="685800"/>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86" name="Text Box 1062">
            <a:extLst>
              <a:ext uri="{FF2B5EF4-FFF2-40B4-BE49-F238E27FC236}">
                <a16:creationId xmlns:a16="http://schemas.microsoft.com/office/drawing/2014/main" id="{17AB499E-6E3C-4B46-A599-B890065E83F7}"/>
              </a:ext>
            </a:extLst>
          </p:cNvPr>
          <p:cNvSpPr txBox="1">
            <a:spLocks noChangeArrowheads="1"/>
          </p:cNvSpPr>
          <p:nvPr/>
        </p:nvSpPr>
        <p:spPr bwMode="auto">
          <a:xfrm>
            <a:off x="5508625" y="90805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文件目录</a:t>
            </a:r>
          </a:p>
        </p:txBody>
      </p:sp>
      <p:sp>
        <p:nvSpPr>
          <p:cNvPr id="232487" name="Text Box 1063">
            <a:extLst>
              <a:ext uri="{FF2B5EF4-FFF2-40B4-BE49-F238E27FC236}">
                <a16:creationId xmlns:a16="http://schemas.microsoft.com/office/drawing/2014/main" id="{3E286F66-AC82-4B73-B85E-E35421A8476E}"/>
              </a:ext>
            </a:extLst>
          </p:cNvPr>
          <p:cNvSpPr txBox="1">
            <a:spLocks noChangeArrowheads="1"/>
          </p:cNvSpPr>
          <p:nvPr/>
        </p:nvSpPr>
        <p:spPr bwMode="auto">
          <a:xfrm>
            <a:off x="4895850" y="20494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anose="02020603050405020304" pitchFamily="18" charset="0"/>
              </a:rPr>
              <a:t>Jeep                19</a:t>
            </a:r>
          </a:p>
        </p:txBody>
      </p:sp>
      <p:sp>
        <p:nvSpPr>
          <p:cNvPr id="232488" name="Oval 1064">
            <a:extLst>
              <a:ext uri="{FF2B5EF4-FFF2-40B4-BE49-F238E27FC236}">
                <a16:creationId xmlns:a16="http://schemas.microsoft.com/office/drawing/2014/main" id="{B2EE4DB2-BEC7-4BAF-A342-0CFA9355D760}"/>
              </a:ext>
            </a:extLst>
          </p:cNvPr>
          <p:cNvSpPr>
            <a:spLocks noChangeArrowheads="1"/>
          </p:cNvSpPr>
          <p:nvPr/>
        </p:nvSpPr>
        <p:spPr bwMode="auto">
          <a:xfrm>
            <a:off x="2686050" y="4238625"/>
            <a:ext cx="533400" cy="533400"/>
          </a:xfrm>
          <a:prstGeom prst="ellipse">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89" name="Line 1065">
            <a:extLst>
              <a:ext uri="{FF2B5EF4-FFF2-40B4-BE49-F238E27FC236}">
                <a16:creationId xmlns:a16="http://schemas.microsoft.com/office/drawing/2014/main" id="{417FCE8C-3681-4859-A6DC-59295A7891E2}"/>
              </a:ext>
            </a:extLst>
          </p:cNvPr>
          <p:cNvSpPr>
            <a:spLocks noChangeShapeType="1"/>
          </p:cNvSpPr>
          <p:nvPr/>
        </p:nvSpPr>
        <p:spPr bwMode="auto">
          <a:xfrm flipH="1" flipV="1">
            <a:off x="2000250" y="2790825"/>
            <a:ext cx="1066800" cy="16002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0" name="Line 1066">
            <a:extLst>
              <a:ext uri="{FF2B5EF4-FFF2-40B4-BE49-F238E27FC236}">
                <a16:creationId xmlns:a16="http://schemas.microsoft.com/office/drawing/2014/main" id="{8224CABD-09A8-4EF1-B1B2-3310C9D03974}"/>
              </a:ext>
            </a:extLst>
          </p:cNvPr>
          <p:cNvSpPr>
            <a:spLocks noChangeShapeType="1"/>
          </p:cNvSpPr>
          <p:nvPr/>
        </p:nvSpPr>
        <p:spPr bwMode="auto">
          <a:xfrm flipH="1" flipV="1">
            <a:off x="2457450" y="3705225"/>
            <a:ext cx="457200" cy="6858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1" name="Line 1067">
            <a:extLst>
              <a:ext uri="{FF2B5EF4-FFF2-40B4-BE49-F238E27FC236}">
                <a16:creationId xmlns:a16="http://schemas.microsoft.com/office/drawing/2014/main" id="{F66C7647-2C11-465C-B9F9-DD5E3DA519F6}"/>
              </a:ext>
            </a:extLst>
          </p:cNvPr>
          <p:cNvSpPr>
            <a:spLocks noChangeShapeType="1"/>
          </p:cNvSpPr>
          <p:nvPr/>
        </p:nvSpPr>
        <p:spPr bwMode="auto">
          <a:xfrm flipH="1" flipV="1">
            <a:off x="2000250" y="3705225"/>
            <a:ext cx="762000" cy="6858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2" name="Freeform 1068">
            <a:extLst>
              <a:ext uri="{FF2B5EF4-FFF2-40B4-BE49-F238E27FC236}">
                <a16:creationId xmlns:a16="http://schemas.microsoft.com/office/drawing/2014/main" id="{218312A1-61C9-417A-8324-7F488276C29A}"/>
              </a:ext>
            </a:extLst>
          </p:cNvPr>
          <p:cNvSpPr>
            <a:spLocks/>
          </p:cNvSpPr>
          <p:nvPr/>
        </p:nvSpPr>
        <p:spPr bwMode="auto">
          <a:xfrm>
            <a:off x="2076450" y="4619625"/>
            <a:ext cx="685800" cy="152400"/>
          </a:xfrm>
          <a:custGeom>
            <a:avLst/>
            <a:gdLst>
              <a:gd name="T0" fmla="*/ 432 w 432"/>
              <a:gd name="T1" fmla="*/ 0 h 96"/>
              <a:gd name="T2" fmla="*/ 240 w 432"/>
              <a:gd name="T3" fmla="*/ 96 h 96"/>
              <a:gd name="T4" fmla="*/ 0 w 432"/>
              <a:gd name="T5" fmla="*/ 0 h 96"/>
            </a:gdLst>
            <a:ahLst/>
            <a:cxnLst>
              <a:cxn ang="0">
                <a:pos x="T0" y="T1"/>
              </a:cxn>
              <a:cxn ang="0">
                <a:pos x="T2" y="T3"/>
              </a:cxn>
              <a:cxn ang="0">
                <a:pos x="T4" y="T5"/>
              </a:cxn>
            </a:cxnLst>
            <a:rect l="0" t="0" r="r" b="b"/>
            <a:pathLst>
              <a:path w="432" h="96">
                <a:moveTo>
                  <a:pt x="432" y="0"/>
                </a:moveTo>
                <a:cubicBezTo>
                  <a:pt x="372" y="48"/>
                  <a:pt x="312" y="96"/>
                  <a:pt x="240" y="96"/>
                </a:cubicBezTo>
                <a:cubicBezTo>
                  <a:pt x="168" y="96"/>
                  <a:pt x="84" y="48"/>
                  <a:pt x="0" y="0"/>
                </a:cubicBezTo>
              </a:path>
            </a:pathLst>
          </a:custGeom>
          <a:noFill/>
          <a:ln w="9525">
            <a:solidFill>
              <a:srgbClr val="FF9999"/>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3" name="Line 1069">
            <a:extLst>
              <a:ext uri="{FF2B5EF4-FFF2-40B4-BE49-F238E27FC236}">
                <a16:creationId xmlns:a16="http://schemas.microsoft.com/office/drawing/2014/main" id="{17BCDA4A-6825-463F-99EA-C0A23FEAF3FB}"/>
              </a:ext>
            </a:extLst>
          </p:cNvPr>
          <p:cNvSpPr>
            <a:spLocks noChangeShapeType="1"/>
          </p:cNvSpPr>
          <p:nvPr/>
        </p:nvSpPr>
        <p:spPr bwMode="auto">
          <a:xfrm flipH="1">
            <a:off x="2152650" y="4619625"/>
            <a:ext cx="762000" cy="6858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4" name="Text Box 1070">
            <a:extLst>
              <a:ext uri="{FF2B5EF4-FFF2-40B4-BE49-F238E27FC236}">
                <a16:creationId xmlns:a16="http://schemas.microsoft.com/office/drawing/2014/main" id="{A1D705BF-8213-44AD-A6E4-43BD749BB3D8}"/>
              </a:ext>
            </a:extLst>
          </p:cNvPr>
          <p:cNvSpPr txBox="1">
            <a:spLocks noChangeArrowheads="1"/>
          </p:cNvSpPr>
          <p:nvPr/>
        </p:nvSpPr>
        <p:spPr bwMode="auto">
          <a:xfrm>
            <a:off x="6099175" y="3136900"/>
            <a:ext cx="5143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  9</a:t>
            </a:r>
          </a:p>
          <a:p>
            <a:r>
              <a:rPr lang="zh-CN" altLang="en-US" b="1">
                <a:latin typeface="Times New Roman" panose="02020603050405020304" pitchFamily="18" charset="0"/>
              </a:rPr>
              <a:t>16</a:t>
            </a:r>
          </a:p>
          <a:p>
            <a:r>
              <a:rPr lang="zh-CN" altLang="en-US" b="1">
                <a:latin typeface="Times New Roman" panose="02020603050405020304" pitchFamily="18" charset="0"/>
              </a:rPr>
              <a:t>  1</a:t>
            </a:r>
          </a:p>
          <a:p>
            <a:r>
              <a:rPr lang="zh-CN" altLang="en-US" b="1">
                <a:latin typeface="Times New Roman" panose="02020603050405020304" pitchFamily="18" charset="0"/>
              </a:rPr>
              <a:t>10</a:t>
            </a:r>
          </a:p>
          <a:p>
            <a:r>
              <a:rPr lang="zh-CN" altLang="en-US" b="1">
                <a:latin typeface="Times New Roman" panose="02020603050405020304" pitchFamily="18" charset="0"/>
              </a:rPr>
              <a:t>25</a:t>
            </a:r>
          </a:p>
          <a:p>
            <a:r>
              <a:rPr lang="zh-CN" altLang="en-US" b="1">
                <a:latin typeface="Times New Roman" panose="02020603050405020304" pitchFamily="18" charset="0"/>
              </a:rPr>
              <a:t> -1</a:t>
            </a:r>
          </a:p>
          <a:p>
            <a:r>
              <a:rPr lang="zh-CN" altLang="en-US" b="1">
                <a:latin typeface="Times New Roman" panose="02020603050405020304" pitchFamily="18" charset="0"/>
              </a:rPr>
              <a:t> -1</a:t>
            </a:r>
          </a:p>
          <a:p>
            <a:r>
              <a:rPr lang="zh-CN" altLang="en-US" b="1">
                <a:latin typeface="Times New Roman" panose="02020603050405020304" pitchFamily="18" charset="0"/>
              </a:rPr>
              <a:t> -1</a:t>
            </a:r>
          </a:p>
        </p:txBody>
      </p:sp>
      <p:sp>
        <p:nvSpPr>
          <p:cNvPr id="232495" name="Rectangle 1071">
            <a:extLst>
              <a:ext uri="{FF2B5EF4-FFF2-40B4-BE49-F238E27FC236}">
                <a16:creationId xmlns:a16="http://schemas.microsoft.com/office/drawing/2014/main" id="{DD6DD36B-2D81-420B-827A-4A3461FA0B6A}"/>
              </a:ext>
            </a:extLst>
          </p:cNvPr>
          <p:cNvSpPr>
            <a:spLocks noChangeArrowheads="1"/>
          </p:cNvSpPr>
          <p:nvPr/>
        </p:nvSpPr>
        <p:spPr bwMode="auto">
          <a:xfrm>
            <a:off x="5429250" y="3171825"/>
            <a:ext cx="1981200" cy="29718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96" name="Oval 1072">
            <a:extLst>
              <a:ext uri="{FF2B5EF4-FFF2-40B4-BE49-F238E27FC236}">
                <a16:creationId xmlns:a16="http://schemas.microsoft.com/office/drawing/2014/main" id="{579E0D99-7917-4BD9-8331-712EACA21170}"/>
              </a:ext>
            </a:extLst>
          </p:cNvPr>
          <p:cNvSpPr>
            <a:spLocks noChangeArrowheads="1"/>
          </p:cNvSpPr>
          <p:nvPr/>
        </p:nvSpPr>
        <p:spPr bwMode="auto">
          <a:xfrm>
            <a:off x="4591050" y="2790825"/>
            <a:ext cx="3581400" cy="3657600"/>
          </a:xfrm>
          <a:prstGeom prst="ellipse">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97" name="Text Box 1073">
            <a:extLst>
              <a:ext uri="{FF2B5EF4-FFF2-40B4-BE49-F238E27FC236}">
                <a16:creationId xmlns:a16="http://schemas.microsoft.com/office/drawing/2014/main" id="{2B94AD52-EFB6-40CD-B5C3-0465568E528C}"/>
              </a:ext>
            </a:extLst>
          </p:cNvPr>
          <p:cNvSpPr txBox="1">
            <a:spLocks noChangeArrowheads="1"/>
          </p:cNvSpPr>
          <p:nvPr/>
        </p:nvSpPr>
        <p:spPr bwMode="auto">
          <a:xfrm>
            <a:off x="4803775" y="4203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19</a:t>
            </a:r>
          </a:p>
        </p:txBody>
      </p:sp>
      <p:sp>
        <p:nvSpPr>
          <p:cNvPr id="232498" name="Line 1074">
            <a:extLst>
              <a:ext uri="{FF2B5EF4-FFF2-40B4-BE49-F238E27FC236}">
                <a16:creationId xmlns:a16="http://schemas.microsoft.com/office/drawing/2014/main" id="{7DC9BDFF-5A6F-4ECE-A124-A9F6CC5C6EAC}"/>
              </a:ext>
            </a:extLst>
          </p:cNvPr>
          <p:cNvSpPr>
            <a:spLocks noChangeShapeType="1"/>
          </p:cNvSpPr>
          <p:nvPr/>
        </p:nvSpPr>
        <p:spPr bwMode="auto">
          <a:xfrm flipV="1">
            <a:off x="2838450" y="2867025"/>
            <a:ext cx="3048000" cy="1371600"/>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9" name="Line 1075">
            <a:extLst>
              <a:ext uri="{FF2B5EF4-FFF2-40B4-BE49-F238E27FC236}">
                <a16:creationId xmlns:a16="http://schemas.microsoft.com/office/drawing/2014/main" id="{109B6767-E5AB-4F72-BD90-867E2B5FC104}"/>
              </a:ext>
            </a:extLst>
          </p:cNvPr>
          <p:cNvSpPr>
            <a:spLocks noChangeShapeType="1"/>
          </p:cNvSpPr>
          <p:nvPr/>
        </p:nvSpPr>
        <p:spPr bwMode="auto">
          <a:xfrm>
            <a:off x="2838450" y="4772025"/>
            <a:ext cx="2819400" cy="1524000"/>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500" name="Rectangle 1076">
            <a:extLst>
              <a:ext uri="{FF2B5EF4-FFF2-40B4-BE49-F238E27FC236}">
                <a16:creationId xmlns:a16="http://schemas.microsoft.com/office/drawing/2014/main" id="{84A12005-B1F8-4773-B7FB-C18090EB7343}"/>
              </a:ext>
            </a:extLst>
          </p:cNvPr>
          <p:cNvSpPr>
            <a:spLocks noGrp="1" noChangeArrowheads="1"/>
          </p:cNvSpPr>
          <p:nvPr>
            <p:ph type="title"/>
          </p:nvPr>
        </p:nvSpPr>
        <p:spPr>
          <a:xfrm>
            <a:off x="228600" y="304800"/>
            <a:ext cx="8153400" cy="1143000"/>
          </a:xfrm>
        </p:spPr>
        <p:txBody>
          <a:bodyPr>
            <a:normAutofit fontScale="90000"/>
          </a:bodyPr>
          <a:lstStyle/>
          <a:p>
            <a:r>
              <a:rPr lang="zh-CN" altLang="en-US" sz="2800">
                <a:latin typeface="宋体" panose="02010600030101010101" pitchFamily="2" charset="-122"/>
              </a:rPr>
              <a:t>3、索引结构</a:t>
            </a:r>
            <a:r>
              <a:rPr lang="zh-CN" altLang="en-US" sz="2800" b="1">
                <a:latin typeface="Times New Roman" panose="02020603050405020304" pitchFamily="18" charset="0"/>
              </a:rPr>
              <a:t>一个文件的信息存放在若干不连续物理块中，系统为每个文件建立一个专用数据结构--</a:t>
            </a:r>
            <a:r>
              <a:rPr lang="zh-CN" altLang="en-US" sz="2800" b="1">
                <a:solidFill>
                  <a:srgbClr val="3366FF"/>
                </a:solidFill>
                <a:latin typeface="Times New Roman" panose="02020603050405020304" pitchFamily="18" charset="0"/>
              </a:rPr>
              <a:t>索引表</a:t>
            </a:r>
            <a:endParaRPr lang="zh-CN" altLang="en-US" sz="2800" b="1">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a:extLst>
              <a:ext uri="{FF2B5EF4-FFF2-40B4-BE49-F238E27FC236}">
                <a16:creationId xmlns:a16="http://schemas.microsoft.com/office/drawing/2014/main" id="{B7B83D81-EA0D-4E14-8E38-2888B5A26AE4}"/>
              </a:ext>
            </a:extLst>
          </p:cNvPr>
          <p:cNvSpPr>
            <a:spLocks noGrp="1" noChangeArrowheads="1"/>
          </p:cNvSpPr>
          <p:nvPr>
            <p:ph type="title"/>
          </p:nvPr>
        </p:nvSpPr>
        <p:spPr/>
        <p:txBody>
          <a:bodyPr/>
          <a:lstStyle/>
          <a:p>
            <a:endParaRPr lang="zh-CN" altLang="en-US">
              <a:latin typeface="Times New Roman" panose="02020603050405020304" pitchFamily="18" charset="0"/>
            </a:endParaRPr>
          </a:p>
        </p:txBody>
      </p:sp>
      <p:sp>
        <p:nvSpPr>
          <p:cNvPr id="233475" name="Rectangle 1027" descr="Rectangle: Click to edit Master text styles&#10;Second level&#10;Third level&#10;Fourth level&#10;Fifth level">
            <a:extLst>
              <a:ext uri="{FF2B5EF4-FFF2-40B4-BE49-F238E27FC236}">
                <a16:creationId xmlns:a16="http://schemas.microsoft.com/office/drawing/2014/main" id="{4E16A44B-29D6-4631-8D16-3285A05D51AC}"/>
              </a:ext>
            </a:extLst>
          </p:cNvPr>
          <p:cNvSpPr>
            <a:spLocks noGrp="1" noChangeArrowheads="1"/>
          </p:cNvSpPr>
          <p:nvPr>
            <p:ph type="body" idx="1"/>
          </p:nvPr>
        </p:nvSpPr>
        <p:spPr/>
        <p:txBody>
          <a:bodyPr/>
          <a:lstStyle/>
          <a:p>
            <a:pPr>
              <a:lnSpc>
                <a:spcPct val="90000"/>
              </a:lnSpc>
            </a:pPr>
            <a:r>
              <a:rPr lang="zh-CN" altLang="en-US">
                <a:latin typeface="Times New Roman" panose="02020603050405020304" pitchFamily="18" charset="0"/>
              </a:rPr>
              <a:t>优点</a:t>
            </a:r>
          </a:p>
          <a:p>
            <a:pPr lvl="1">
              <a:lnSpc>
                <a:spcPct val="90000"/>
              </a:lnSpc>
            </a:pPr>
            <a:r>
              <a:rPr lang="zh-CN" altLang="en-US" b="1">
                <a:latin typeface="Times New Roman" panose="02020603050405020304" pitchFamily="18" charset="0"/>
              </a:rPr>
              <a:t>保持了链接结构的优点，又解决了其缺点：</a:t>
            </a:r>
          </a:p>
          <a:p>
            <a:pPr lvl="1">
              <a:lnSpc>
                <a:spcPct val="90000"/>
              </a:lnSpc>
            </a:pPr>
            <a:r>
              <a:rPr lang="zh-CN" altLang="en-US" b="1">
                <a:latin typeface="Times New Roman" panose="02020603050405020304" pitchFamily="18" charset="0"/>
              </a:rPr>
              <a:t>即能顺序存取，又能随机存取</a:t>
            </a:r>
          </a:p>
          <a:p>
            <a:pPr lvl="1">
              <a:lnSpc>
                <a:spcPct val="90000"/>
              </a:lnSpc>
            </a:pPr>
            <a:r>
              <a:rPr lang="zh-CN" altLang="en-US" b="1">
                <a:latin typeface="Times New Roman" panose="02020603050405020304" pitchFamily="18" charset="0"/>
              </a:rPr>
              <a:t>满足了文件动态增长、插入删除的要求</a:t>
            </a:r>
          </a:p>
          <a:p>
            <a:pPr lvl="1">
              <a:lnSpc>
                <a:spcPct val="90000"/>
              </a:lnSpc>
            </a:pPr>
            <a:r>
              <a:rPr lang="zh-CN" altLang="en-US" b="1">
                <a:latin typeface="Times New Roman" panose="02020603050405020304" pitchFamily="18" charset="0"/>
              </a:rPr>
              <a:t>能充分利用外存空间</a:t>
            </a:r>
          </a:p>
          <a:p>
            <a:pPr>
              <a:lnSpc>
                <a:spcPct val="90000"/>
              </a:lnSpc>
            </a:pPr>
            <a:r>
              <a:rPr lang="zh-CN" altLang="en-US" b="1">
                <a:latin typeface="楷体_GB2312" pitchFamily="49" charset="-122"/>
              </a:rPr>
              <a:t>缺点</a:t>
            </a:r>
          </a:p>
          <a:p>
            <a:pPr lvl="1">
              <a:lnSpc>
                <a:spcPct val="90000"/>
              </a:lnSpc>
            </a:pPr>
            <a:r>
              <a:rPr lang="zh-CN" altLang="en-US" b="1">
                <a:latin typeface="楷体_GB2312" pitchFamily="49" charset="-122"/>
              </a:rPr>
              <a:t>索引表本身带来了系统开销</a:t>
            </a:r>
          </a:p>
          <a:p>
            <a:pPr lvl="1">
              <a:lnSpc>
                <a:spcPct val="90000"/>
              </a:lnSpc>
            </a:pPr>
            <a:r>
              <a:rPr lang="zh-CN" altLang="en-US" b="1">
                <a:latin typeface="楷体_GB2312" pitchFamily="49" charset="-122"/>
              </a:rPr>
              <a:t>如：内外存空间，存取时间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77310" y="1124912"/>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文件控制块</a:t>
            </a:r>
          </a:p>
        </p:txBody>
      </p:sp>
      <p:sp>
        <p:nvSpPr>
          <p:cNvPr id="4" name="矩形 3"/>
          <p:cNvSpPr/>
          <p:nvPr/>
        </p:nvSpPr>
        <p:spPr>
          <a:xfrm>
            <a:off x="648724" y="117123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84431" y="1833754"/>
            <a:ext cx="3032828" cy="2031325"/>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文件控制块</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FCB</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File Control </a:t>
            </a:r>
            <a:r>
              <a:rPr lang="en-US" altLang="zh-CN" b="1" kern="0" dirty="0" err="1">
                <a:solidFill>
                  <a:srgbClr val="000000"/>
                </a:solidFill>
                <a:latin typeface="华文楷体" panose="02010600040101010101" pitchFamily="2" charset="-122"/>
                <a:ea typeface="华文楷体" panose="02010600040101010101" pitchFamily="2" charset="-122"/>
                <a:cs typeface="宋体" panose="02010600030101010101" pitchFamily="2" charset="-122"/>
              </a:rPr>
              <a:t>Block,FCB</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）是操作系统为管理文件而设置的一组具有固定格式的数据结构，存放了为管理文件所需的所有有属性信息（文件属性或元数据）。</a:t>
            </a:r>
            <a:endParaRPr lang="zh-CN" altLang="en-US" b="1" dirty="0">
              <a:latin typeface="华文楷体" panose="02010600040101010101" pitchFamily="2" charset="-122"/>
              <a:ea typeface="华文楷体" panose="02010600040101010101" pitchFamily="2" charset="-122"/>
            </a:endParaRPr>
          </a:p>
        </p:txBody>
      </p:sp>
      <p:pic>
        <p:nvPicPr>
          <p:cNvPr id="9" name="图片 8" descr="http://www.uxll.com/asmbook/figures/F7_1.gif"/>
          <p:cNvPicPr/>
          <p:nvPr/>
        </p:nvPicPr>
        <p:blipFill>
          <a:blip r:embed="rId2">
            <a:extLst>
              <a:ext uri="{28A0092B-C50C-407E-A947-70E740481C1C}">
                <a14:useLocalDpi xmlns:a14="http://schemas.microsoft.com/office/drawing/2010/main" val="0"/>
              </a:ext>
            </a:extLst>
          </a:blip>
          <a:srcRect/>
          <a:stretch>
            <a:fillRect/>
          </a:stretch>
        </p:blipFill>
        <p:spPr bwMode="auto">
          <a:xfrm>
            <a:off x="3872119" y="1718032"/>
            <a:ext cx="4209563" cy="4294094"/>
          </a:xfrm>
          <a:prstGeom prst="rect">
            <a:avLst/>
          </a:prstGeom>
          <a:noFill/>
          <a:ln>
            <a:noFill/>
          </a:ln>
        </p:spPr>
      </p:pic>
    </p:spTree>
    <p:extLst>
      <p:ext uri="{BB962C8B-B14F-4D97-AF65-F5344CB8AC3E}">
        <p14:creationId xmlns:p14="http://schemas.microsoft.com/office/powerpoint/2010/main" val="3283246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文件目录定义</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77310" y="1842541"/>
            <a:ext cx="6629400"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为了便于对文件进行管理，计算机系统需要建立文件名和文件物理位置之间的映射关系，文件目录就是专门管理这种映射关系的数据结构。</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966997" y="2962594"/>
            <a:ext cx="5372658" cy="2785378"/>
          </a:xfrm>
          <a:prstGeom prst="rect">
            <a:avLst/>
          </a:prstGeom>
        </p:spPr>
        <p:txBody>
          <a:bodyPr wrap="square">
            <a:spAutoFit/>
          </a:bodyPr>
          <a:lstStyle/>
          <a:p>
            <a:pPr indent="304800">
              <a:lnSpc>
                <a:spcPct val="125000"/>
              </a:lnSpc>
              <a:spcAft>
                <a:spcPts val="0"/>
              </a:spcAft>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文件目录管理的基本功能包括：</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spcAft>
                <a:spcPts val="0"/>
              </a:spcAft>
            </a:pPr>
            <a:endParaRPr lang="zh-CN" altLang="zh-CN" sz="2400" b="1"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 </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实现</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按名存取</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(2) </a:t>
            </a:r>
            <a:r>
              <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快速检索文件</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目录。</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(3)</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实现文件共享。</a:t>
            </a:r>
            <a:endPar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(4) </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允许文件重名。</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nSpc>
                <a:spcPct val="125000"/>
              </a:lnSpc>
              <a:spcAft>
                <a:spcPts val="0"/>
              </a:spcAft>
            </a:pPr>
            <a:r>
              <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252981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C2A5D5-C39B-4094-BF2A-BDAB910C0AC6}"/>
              </a:ext>
            </a:extLst>
          </p:cNvPr>
          <p:cNvSpPr>
            <a:spLocks noGrp="1"/>
          </p:cNvSpPr>
          <p:nvPr>
            <p:ph type="body" sz="quarter" idx="12"/>
          </p:nvPr>
        </p:nvSpPr>
        <p:spPr/>
        <p:txBody>
          <a:bodyPr/>
          <a:lstStyle/>
          <a:p>
            <a:r>
              <a:rPr lang="zh-CN" altLang="en-US" dirty="0"/>
              <a:t>目录管理</a:t>
            </a:r>
          </a:p>
        </p:txBody>
      </p:sp>
      <p:sp>
        <p:nvSpPr>
          <p:cNvPr id="3" name="内容占位符 2">
            <a:extLst>
              <a:ext uri="{FF2B5EF4-FFF2-40B4-BE49-F238E27FC236}">
                <a16:creationId xmlns:a16="http://schemas.microsoft.com/office/drawing/2014/main" id="{EAC6E9B8-AB57-4A30-91AF-983BDE25E603}"/>
              </a:ext>
            </a:extLst>
          </p:cNvPr>
          <p:cNvSpPr>
            <a:spLocks noGrp="1"/>
          </p:cNvSpPr>
          <p:nvPr>
            <p:ph sz="quarter" idx="13"/>
          </p:nvPr>
        </p:nvSpPr>
        <p:spPr/>
        <p:txBody>
          <a:bodyPr/>
          <a:lstStyle/>
          <a:p>
            <a:endParaRPr lang="zh-CN" altLang="en-US"/>
          </a:p>
        </p:txBody>
      </p:sp>
      <p:sp>
        <p:nvSpPr>
          <p:cNvPr id="4" name="Rectangle 1027" descr="Rectangle: Click to edit Master text styles&#10;Second level&#10;Third level&#10;Fourth level&#10;Fifth level">
            <a:extLst>
              <a:ext uri="{FF2B5EF4-FFF2-40B4-BE49-F238E27FC236}">
                <a16:creationId xmlns:a16="http://schemas.microsoft.com/office/drawing/2014/main" id="{BB8BF896-C46C-41CD-A722-9522E99C2D6E}"/>
              </a:ext>
            </a:extLst>
          </p:cNvPr>
          <p:cNvSpPr txBox="1">
            <a:spLocks noChangeArrowheads="1"/>
          </p:cNvSpPr>
          <p:nvPr/>
        </p:nvSpPr>
        <p:spPr>
          <a:xfrm>
            <a:off x="533400" y="1905000"/>
            <a:ext cx="8382000" cy="4419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a:latin typeface="楷体_GB2312" pitchFamily="49" charset="-122"/>
              </a:rPr>
              <a:t>文件</a:t>
            </a:r>
            <a:r>
              <a:rPr lang="en-US" altLang="zh-CN">
                <a:latin typeface="楷体_GB2312" pitchFamily="49" charset="-122"/>
              </a:rPr>
              <a:t>=</a:t>
            </a:r>
            <a:r>
              <a:rPr lang="zh-CN" altLang="en-US">
                <a:latin typeface="楷体_GB2312" pitchFamily="49" charset="-122"/>
              </a:rPr>
              <a:t>文件说明</a:t>
            </a:r>
            <a:r>
              <a:rPr lang="en-US" altLang="zh-CN">
                <a:latin typeface="楷体_GB2312" pitchFamily="49" charset="-122"/>
              </a:rPr>
              <a:t>+</a:t>
            </a:r>
            <a:r>
              <a:rPr lang="zh-CN" altLang="en-US">
                <a:latin typeface="楷体_GB2312" pitchFamily="49" charset="-122"/>
              </a:rPr>
              <a:t>文件体</a:t>
            </a:r>
            <a:endParaRPr lang="en-US" altLang="zh-CN">
              <a:latin typeface="楷体_GB2312" pitchFamily="49" charset="-122"/>
            </a:endParaRPr>
          </a:p>
          <a:p>
            <a:pPr>
              <a:lnSpc>
                <a:spcPct val="80000"/>
              </a:lnSpc>
            </a:pPr>
            <a:r>
              <a:rPr lang="zh-CN" altLang="en-US">
                <a:latin typeface="楷体_GB2312" pitchFamily="49" charset="-122"/>
              </a:rPr>
              <a:t>文件控制块（</a:t>
            </a:r>
            <a:r>
              <a:rPr lang="en-US" altLang="zh-CN">
                <a:latin typeface="楷体_GB2312" pitchFamily="49" charset="-122"/>
              </a:rPr>
              <a:t>FCB）</a:t>
            </a:r>
            <a:r>
              <a:rPr lang="en-US" altLang="zh-CN" b="1">
                <a:latin typeface="楷体_GB2312" pitchFamily="49" charset="-122"/>
              </a:rPr>
              <a:t>：</a:t>
            </a:r>
            <a:r>
              <a:rPr lang="zh-CN" altLang="en-US" b="1">
                <a:latin typeface="楷体_GB2312" pitchFamily="49" charset="-122"/>
              </a:rPr>
              <a:t>文件控制块是操作系统为管理文件而设置的数据结构，存放了为管理文件所需的所有有关信息</a:t>
            </a:r>
          </a:p>
          <a:p>
            <a:pPr>
              <a:lnSpc>
                <a:spcPct val="80000"/>
              </a:lnSpc>
            </a:pPr>
            <a:r>
              <a:rPr lang="zh-CN" altLang="en-US" b="1">
                <a:latin typeface="楷体_GB2312" pitchFamily="49" charset="-122"/>
              </a:rPr>
              <a:t>文件控制块是文件存在的标志</a:t>
            </a:r>
          </a:p>
          <a:p>
            <a:pPr>
              <a:lnSpc>
                <a:spcPct val="80000"/>
              </a:lnSpc>
            </a:pPr>
            <a:r>
              <a:rPr lang="en-US" altLang="zh-CN" b="1">
                <a:solidFill>
                  <a:srgbClr val="FF0369"/>
                </a:solidFill>
                <a:latin typeface="楷体_GB2312" pitchFamily="49" charset="-122"/>
              </a:rPr>
              <a:t>FCB</a:t>
            </a:r>
            <a:r>
              <a:rPr lang="zh-CN" altLang="en-US" b="1">
                <a:solidFill>
                  <a:srgbClr val="FF0369"/>
                </a:solidFill>
                <a:latin typeface="楷体_GB2312" pitchFamily="49" charset="-122"/>
              </a:rPr>
              <a:t>就是目录表中的一个目录项</a:t>
            </a:r>
          </a:p>
          <a:p>
            <a:pPr>
              <a:lnSpc>
                <a:spcPct val="80000"/>
              </a:lnSpc>
            </a:pPr>
            <a:r>
              <a:rPr lang="zh-CN" altLang="en-US">
                <a:latin typeface="楷体_GB2312" pitchFamily="49" charset="-122"/>
              </a:rPr>
              <a:t>文件控制块的内容：</a:t>
            </a:r>
            <a:endParaRPr lang="zh-CN" altLang="en-US" b="1">
              <a:latin typeface="楷体_GB2312" pitchFamily="49" charset="-122"/>
            </a:endParaRPr>
          </a:p>
          <a:p>
            <a:pPr lvl="1">
              <a:lnSpc>
                <a:spcPct val="80000"/>
              </a:lnSpc>
            </a:pPr>
            <a:r>
              <a:rPr lang="zh-CN" altLang="en-US" b="1">
                <a:latin typeface="楷体_GB2312" pitchFamily="49" charset="-122"/>
              </a:rPr>
              <a:t>文件名，文件号，用户名，文件地址，文件长度，文件类型，文件属性，共享计数，文件的建立日期，保存期限，最后修改日期，最后访问日期，口令，文件逻辑结构，文件物理结构等。</a:t>
            </a:r>
            <a:endParaRPr lang="zh-CN" altLang="en-US" b="1">
              <a:solidFill>
                <a:srgbClr val="FF0369"/>
              </a:solidFill>
              <a:latin typeface="楷体_GB2312" pitchFamily="49" charset="-122"/>
            </a:endParaRPr>
          </a:p>
          <a:p>
            <a:pPr algn="just">
              <a:lnSpc>
                <a:spcPct val="80000"/>
              </a:lnSpc>
            </a:pPr>
            <a:endParaRPr lang="zh-CN" altLang="en-US" b="1" dirty="0">
              <a:solidFill>
                <a:srgbClr val="FF0369"/>
              </a:solidFill>
              <a:latin typeface="宋体" panose="02010600030101010101" pitchFamily="2" charset="-122"/>
            </a:endParaRPr>
          </a:p>
        </p:txBody>
      </p:sp>
    </p:spTree>
    <p:extLst>
      <p:ext uri="{BB962C8B-B14F-4D97-AF65-F5344CB8AC3E}">
        <p14:creationId xmlns:p14="http://schemas.microsoft.com/office/powerpoint/2010/main" val="2766539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2CEE66-C7F6-45F0-82D9-410115117067}"/>
              </a:ext>
            </a:extLst>
          </p:cNvPr>
          <p:cNvSpPr>
            <a:spLocks noGrp="1"/>
          </p:cNvSpPr>
          <p:nvPr>
            <p:ph type="body" sz="quarter" idx="12"/>
          </p:nvPr>
        </p:nvSpPr>
        <p:spPr/>
        <p:txBody>
          <a:bodyPr/>
          <a:lstStyle/>
          <a:p>
            <a:endParaRPr lang="zh-CN" altLang="en-US"/>
          </a:p>
        </p:txBody>
      </p:sp>
      <p:sp>
        <p:nvSpPr>
          <p:cNvPr id="3" name="内容占位符 2">
            <a:extLst>
              <a:ext uri="{FF2B5EF4-FFF2-40B4-BE49-F238E27FC236}">
                <a16:creationId xmlns:a16="http://schemas.microsoft.com/office/drawing/2014/main" id="{62C5FA1E-9520-4D39-9208-C52493381EC1}"/>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D4BE3863-2E34-415B-BF1E-B0B8B63C6F39}"/>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r>
              <a:rPr lang="zh-CN" altLang="en-US" b="1"/>
              <a:t>文件控制块 </a:t>
            </a:r>
          </a:p>
          <a:p>
            <a:pPr marL="990600" lvl="1" indent="-533400"/>
            <a:r>
              <a:rPr lang="zh-CN" altLang="en-US"/>
              <a:t>基本信息类 </a:t>
            </a:r>
          </a:p>
          <a:p>
            <a:pPr marL="1371600" lvl="2" indent="-457200"/>
            <a:r>
              <a:rPr lang="zh-CN" altLang="en-US"/>
              <a:t>文件名 </a:t>
            </a:r>
          </a:p>
          <a:p>
            <a:pPr marL="1371600" lvl="2" indent="-457200"/>
            <a:r>
              <a:rPr lang="zh-CN" altLang="en-US"/>
              <a:t>文件物理位置</a:t>
            </a:r>
          </a:p>
          <a:p>
            <a:pPr marL="1371600" lvl="2" indent="-457200"/>
            <a:r>
              <a:rPr lang="zh-CN" altLang="en-US"/>
              <a:t>文件逻辑结构</a:t>
            </a:r>
          </a:p>
          <a:p>
            <a:pPr marL="1371600" lvl="2" indent="-457200"/>
            <a:r>
              <a:rPr lang="zh-CN" altLang="en-US"/>
              <a:t>文件的物理结构</a:t>
            </a:r>
          </a:p>
          <a:p>
            <a:pPr marL="990600" lvl="1" indent="-533400"/>
            <a:r>
              <a:rPr lang="en-US" altLang="zh-CN"/>
              <a:t> </a:t>
            </a:r>
            <a:r>
              <a:rPr lang="zh-CN" altLang="en-US"/>
              <a:t>存取控制信息类 </a:t>
            </a:r>
          </a:p>
          <a:p>
            <a:pPr marL="990600" lvl="1" indent="-533400"/>
            <a:r>
              <a:rPr lang="en-US" altLang="zh-CN"/>
              <a:t> </a:t>
            </a:r>
            <a:r>
              <a:rPr lang="zh-CN" altLang="en-US"/>
              <a:t>使用信息类 </a:t>
            </a:r>
            <a:endParaRPr lang="zh-CN" altLang="en-US" dirty="0"/>
          </a:p>
        </p:txBody>
      </p:sp>
    </p:spTree>
    <p:extLst>
      <p:ext uri="{BB962C8B-B14F-4D97-AF65-F5344CB8AC3E}">
        <p14:creationId xmlns:p14="http://schemas.microsoft.com/office/powerpoint/2010/main" val="313551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E089C29-5436-4FAC-85AE-DEB8C56FBAEC}"/>
              </a:ext>
            </a:extLst>
          </p:cNvPr>
          <p:cNvSpPr>
            <a:spLocks noGrp="1"/>
          </p:cNvSpPr>
          <p:nvPr>
            <p:ph type="body" sz="quarter" idx="12"/>
          </p:nvPr>
        </p:nvSpPr>
        <p:spPr/>
        <p:txBody>
          <a:bodyPr/>
          <a:lstStyle/>
          <a:p>
            <a:r>
              <a:rPr lang="zh-CN" altLang="en-US" dirty="0">
                <a:latin typeface="宋体" panose="02010600030101010101" pitchFamily="2" charset="-122"/>
              </a:rPr>
              <a:t>文件</a:t>
            </a:r>
            <a:endParaRPr lang="zh-CN" altLang="en-US" dirty="0"/>
          </a:p>
        </p:txBody>
      </p:sp>
      <p:sp>
        <p:nvSpPr>
          <p:cNvPr id="3" name="内容占位符 2">
            <a:extLst>
              <a:ext uri="{FF2B5EF4-FFF2-40B4-BE49-F238E27FC236}">
                <a16:creationId xmlns:a16="http://schemas.microsoft.com/office/drawing/2014/main" id="{1B16B097-EDCD-4982-87DC-B24C7D4D4DE0}"/>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81909612-1FCB-4A62-A00F-AF19B1D36B8D}"/>
              </a:ext>
            </a:extLst>
          </p:cNvPr>
          <p:cNvSpPr txBox="1">
            <a:spLocks noChangeArrowheads="1"/>
          </p:cNvSpPr>
          <p:nvPr/>
        </p:nvSpPr>
        <p:spPr>
          <a:xfrm>
            <a:off x="457200" y="1447800"/>
            <a:ext cx="8458200" cy="2667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3600">
                <a:latin typeface="宋体" panose="02010600030101010101" pitchFamily="2" charset="-122"/>
              </a:rPr>
              <a:t>文件的定义</a:t>
            </a:r>
          </a:p>
          <a:p>
            <a:pPr algn="just"/>
            <a:r>
              <a:rPr lang="zh-CN" altLang="en-US" b="1">
                <a:latin typeface="宋体" panose="02010600030101010101" pitchFamily="2" charset="-122"/>
              </a:rPr>
              <a:t>文件是计算机系统中信息存放的一种组织形式</a:t>
            </a:r>
          </a:p>
          <a:p>
            <a:pPr lvl="1" algn="just"/>
            <a:r>
              <a:rPr lang="zh-CN" altLang="en-US" b="1">
                <a:latin typeface="宋体" panose="02010600030101010101" pitchFamily="2" charset="-122"/>
              </a:rPr>
              <a:t>文件是赋名的信息 (数据)项的集合。</a:t>
            </a:r>
          </a:p>
          <a:p>
            <a:pPr lvl="1" algn="just"/>
            <a:r>
              <a:rPr lang="zh-CN" altLang="en-US" b="1">
                <a:latin typeface="宋体" panose="02010600030101010101" pitchFamily="2" charset="-122"/>
              </a:rPr>
              <a:t>文件是赋名有关联的信息单位 (记录)的集合。</a:t>
            </a:r>
            <a:endParaRPr lang="zh-CN" altLang="en-US" b="1" dirty="0">
              <a:latin typeface="宋体" panose="02010600030101010101" pitchFamily="2" charset="-122"/>
            </a:endParaRPr>
          </a:p>
        </p:txBody>
      </p:sp>
      <p:grpSp>
        <p:nvGrpSpPr>
          <p:cNvPr id="5" name="Group 13">
            <a:extLst>
              <a:ext uri="{FF2B5EF4-FFF2-40B4-BE49-F238E27FC236}">
                <a16:creationId xmlns:a16="http://schemas.microsoft.com/office/drawing/2014/main" id="{5CD9304B-872A-4129-B759-18BDD25B7E5F}"/>
              </a:ext>
            </a:extLst>
          </p:cNvPr>
          <p:cNvGrpSpPr>
            <a:grpSpLocks/>
          </p:cNvGrpSpPr>
          <p:nvPr/>
        </p:nvGrpSpPr>
        <p:grpSpPr bwMode="auto">
          <a:xfrm>
            <a:off x="381000" y="4191000"/>
            <a:ext cx="8001000" cy="2424113"/>
            <a:chOff x="180" y="2342"/>
            <a:chExt cx="5040" cy="1527"/>
          </a:xfrm>
        </p:grpSpPr>
        <p:sp>
          <p:nvSpPr>
            <p:cNvPr id="6" name="Rectangle 4">
              <a:extLst>
                <a:ext uri="{FF2B5EF4-FFF2-40B4-BE49-F238E27FC236}">
                  <a16:creationId xmlns:a16="http://schemas.microsoft.com/office/drawing/2014/main" id="{7FFE8501-1FEE-471D-BF98-FC6DDB9BFD97}"/>
                </a:ext>
              </a:extLst>
            </p:cNvPr>
            <p:cNvSpPr>
              <a:spLocks noChangeArrowheads="1"/>
            </p:cNvSpPr>
            <p:nvPr/>
          </p:nvSpPr>
          <p:spPr bwMode="auto">
            <a:xfrm>
              <a:off x="612"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7" name="Rectangle 5">
              <a:extLst>
                <a:ext uri="{FF2B5EF4-FFF2-40B4-BE49-F238E27FC236}">
                  <a16:creationId xmlns:a16="http://schemas.microsoft.com/office/drawing/2014/main" id="{25194B91-7B44-407E-8375-FB19A79E3B8E}"/>
                </a:ext>
              </a:extLst>
            </p:cNvPr>
            <p:cNvSpPr>
              <a:spLocks noChangeArrowheads="1"/>
            </p:cNvSpPr>
            <p:nvPr/>
          </p:nvSpPr>
          <p:spPr bwMode="auto">
            <a:xfrm>
              <a:off x="1380"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8" name="Rectangle 6">
              <a:extLst>
                <a:ext uri="{FF2B5EF4-FFF2-40B4-BE49-F238E27FC236}">
                  <a16:creationId xmlns:a16="http://schemas.microsoft.com/office/drawing/2014/main" id="{3582E66A-4CFF-4B0C-9904-02064EE171A0}"/>
                </a:ext>
              </a:extLst>
            </p:cNvPr>
            <p:cNvSpPr>
              <a:spLocks noChangeArrowheads="1"/>
            </p:cNvSpPr>
            <p:nvPr/>
          </p:nvSpPr>
          <p:spPr bwMode="auto">
            <a:xfrm>
              <a:off x="2148"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a:t>
              </a:r>
              <a:endParaRPr lang="zh-CN" altLang="en-US" b="1">
                <a:solidFill>
                  <a:schemeClr val="tx2"/>
                </a:solidFill>
                <a:latin typeface="Times New Roman" panose="02020603050405020304" pitchFamily="18" charset="0"/>
              </a:endParaRPr>
            </a:p>
          </p:txBody>
        </p:sp>
        <p:sp>
          <p:nvSpPr>
            <p:cNvPr id="9" name="Rectangle 7">
              <a:extLst>
                <a:ext uri="{FF2B5EF4-FFF2-40B4-BE49-F238E27FC236}">
                  <a16:creationId xmlns:a16="http://schemas.microsoft.com/office/drawing/2014/main" id="{68791032-9771-49A8-814C-88808C2B8ACB}"/>
                </a:ext>
              </a:extLst>
            </p:cNvPr>
            <p:cNvSpPr>
              <a:spLocks noChangeArrowheads="1"/>
            </p:cNvSpPr>
            <p:nvPr/>
          </p:nvSpPr>
          <p:spPr bwMode="auto">
            <a:xfrm>
              <a:off x="2916"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10" name="Rectangle 8">
              <a:extLst>
                <a:ext uri="{FF2B5EF4-FFF2-40B4-BE49-F238E27FC236}">
                  <a16:creationId xmlns:a16="http://schemas.microsoft.com/office/drawing/2014/main" id="{253C0618-B24F-48B8-A3EE-E8AE8A983D4F}"/>
                </a:ext>
              </a:extLst>
            </p:cNvPr>
            <p:cNvSpPr>
              <a:spLocks noChangeArrowheads="1"/>
            </p:cNvSpPr>
            <p:nvPr/>
          </p:nvSpPr>
          <p:spPr bwMode="auto">
            <a:xfrm>
              <a:off x="3684"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a:t>
              </a:r>
              <a:endParaRPr lang="zh-CN" altLang="en-US" b="1">
                <a:solidFill>
                  <a:schemeClr val="tx2"/>
                </a:solidFill>
                <a:latin typeface="Times New Roman" panose="02020603050405020304" pitchFamily="18" charset="0"/>
              </a:endParaRPr>
            </a:p>
          </p:txBody>
        </p:sp>
        <p:sp>
          <p:nvSpPr>
            <p:cNvPr id="11" name="Rectangle 9">
              <a:extLst>
                <a:ext uri="{FF2B5EF4-FFF2-40B4-BE49-F238E27FC236}">
                  <a16:creationId xmlns:a16="http://schemas.microsoft.com/office/drawing/2014/main" id="{F53BBF92-DC53-4C9E-A130-D7B4C76B2B0E}"/>
                </a:ext>
              </a:extLst>
            </p:cNvPr>
            <p:cNvSpPr>
              <a:spLocks noChangeArrowheads="1"/>
            </p:cNvSpPr>
            <p:nvPr/>
          </p:nvSpPr>
          <p:spPr bwMode="auto">
            <a:xfrm>
              <a:off x="4452"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12" name="Text Box 10" descr="瓦形">
              <a:extLst>
                <a:ext uri="{FF2B5EF4-FFF2-40B4-BE49-F238E27FC236}">
                  <a16:creationId xmlns:a16="http://schemas.microsoft.com/office/drawing/2014/main" id="{3DFE492E-CB10-4A63-BF19-E22B330CA59B}"/>
                </a:ext>
              </a:extLst>
            </p:cNvPr>
            <p:cNvSpPr txBox="1">
              <a:spLocks noChangeArrowheads="1"/>
            </p:cNvSpPr>
            <p:nvPr/>
          </p:nvSpPr>
          <p:spPr bwMode="auto">
            <a:xfrm>
              <a:off x="180" y="2342"/>
              <a:ext cx="4833" cy="365"/>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3200" b="1">
                  <a:solidFill>
                    <a:srgbClr val="000099"/>
                  </a:solidFill>
                  <a:latin typeface="Times New Roman" panose="02020603050405020304" pitchFamily="18" charset="0"/>
                  <a:ea typeface="楷体_GB2312" pitchFamily="49" charset="-122"/>
                </a:rPr>
                <a:t>编号：0        1       ……       </a:t>
              </a:r>
              <a:r>
                <a:rPr lang="en-US" altLang="zh-CN" sz="3200" b="1">
                  <a:solidFill>
                    <a:srgbClr val="000099"/>
                  </a:solidFill>
                  <a:latin typeface="Times New Roman" panose="02020603050405020304" pitchFamily="18" charset="0"/>
                  <a:ea typeface="楷体_GB2312" pitchFamily="49" charset="-122"/>
                </a:rPr>
                <a:t>i        ……     n-1</a:t>
              </a:r>
            </a:p>
          </p:txBody>
        </p:sp>
        <p:sp>
          <p:nvSpPr>
            <p:cNvPr id="13" name="Text Box 11" descr="瓦形">
              <a:extLst>
                <a:ext uri="{FF2B5EF4-FFF2-40B4-BE49-F238E27FC236}">
                  <a16:creationId xmlns:a16="http://schemas.microsoft.com/office/drawing/2014/main" id="{D86B3D9A-55A5-41AD-BA3E-5FEA77C58461}"/>
                </a:ext>
              </a:extLst>
            </p:cNvPr>
            <p:cNvSpPr txBox="1">
              <a:spLocks noChangeArrowheads="1"/>
            </p:cNvSpPr>
            <p:nvPr/>
          </p:nvSpPr>
          <p:spPr bwMode="auto">
            <a:xfrm>
              <a:off x="2738" y="3504"/>
              <a:ext cx="1144" cy="365"/>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3200" b="1">
                  <a:solidFill>
                    <a:srgbClr val="000099"/>
                  </a:solidFill>
                  <a:latin typeface="Times New Roman" panose="02020603050405020304" pitchFamily="18" charset="0"/>
                  <a:ea typeface="楷体_GB2312" pitchFamily="49" charset="-122"/>
                </a:rPr>
                <a:t>读写指针</a:t>
              </a:r>
              <a:endParaRPr lang="zh-CN" altLang="en-US">
                <a:solidFill>
                  <a:srgbClr val="000099"/>
                </a:solidFill>
                <a:latin typeface="Times New Roman" panose="02020603050405020304" pitchFamily="18" charset="0"/>
              </a:endParaRPr>
            </a:p>
          </p:txBody>
        </p:sp>
        <p:sp>
          <p:nvSpPr>
            <p:cNvPr id="14" name="Line 12">
              <a:extLst>
                <a:ext uri="{FF2B5EF4-FFF2-40B4-BE49-F238E27FC236}">
                  <a16:creationId xmlns:a16="http://schemas.microsoft.com/office/drawing/2014/main" id="{164FE2D8-5D47-4830-95DE-4BFF26135DDC}"/>
                </a:ext>
              </a:extLst>
            </p:cNvPr>
            <p:cNvSpPr>
              <a:spLocks noChangeShapeType="1"/>
            </p:cNvSpPr>
            <p:nvPr/>
          </p:nvSpPr>
          <p:spPr bwMode="auto">
            <a:xfrm flipV="1">
              <a:off x="3300" y="3158"/>
              <a:ext cx="0" cy="336"/>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70857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185F5D-F783-41F0-86DA-4887582D51B9}"/>
              </a:ext>
            </a:extLst>
          </p:cNvPr>
          <p:cNvSpPr>
            <a:spLocks noGrp="1"/>
          </p:cNvSpPr>
          <p:nvPr>
            <p:ph type="body" sz="quarter" idx="12"/>
          </p:nvPr>
        </p:nvSpPr>
        <p:spPr/>
        <p:txBody>
          <a:bodyPr/>
          <a:lstStyle/>
          <a:p>
            <a:endParaRPr lang="zh-CN" altLang="en-US"/>
          </a:p>
        </p:txBody>
      </p:sp>
      <p:sp>
        <p:nvSpPr>
          <p:cNvPr id="3" name="内容占位符 2">
            <a:extLst>
              <a:ext uri="{FF2B5EF4-FFF2-40B4-BE49-F238E27FC236}">
                <a16:creationId xmlns:a16="http://schemas.microsoft.com/office/drawing/2014/main" id="{4EAF90BB-E4D1-4C74-AE41-6D24F970BAB3}"/>
              </a:ext>
            </a:extLst>
          </p:cNvPr>
          <p:cNvSpPr>
            <a:spLocks noGrp="1"/>
          </p:cNvSpPr>
          <p:nvPr>
            <p:ph sz="quarter" idx="13"/>
          </p:nvPr>
        </p:nvSpPr>
        <p:spPr/>
        <p:txBody>
          <a:bodyPr/>
          <a:lstStyle/>
          <a:p>
            <a:endParaRPr lang="zh-CN" altLang="en-US"/>
          </a:p>
        </p:txBody>
      </p:sp>
      <p:sp>
        <p:nvSpPr>
          <p:cNvPr id="4" name="Rectangle 1026" descr="Rectangle: Click to edit Master text styles&#10;Second level&#10;Third level&#10;Fourth level&#10;Fifth level">
            <a:extLst>
              <a:ext uri="{FF2B5EF4-FFF2-40B4-BE49-F238E27FC236}">
                <a16:creationId xmlns:a16="http://schemas.microsoft.com/office/drawing/2014/main" id="{A828E3E5-779A-4549-A3ED-F1E321E7D792}"/>
              </a:ext>
            </a:extLst>
          </p:cNvPr>
          <p:cNvSpPr txBox="1">
            <a:spLocks noChangeArrowheads="1"/>
          </p:cNvSpPr>
          <p:nvPr/>
        </p:nvSpPr>
        <p:spPr>
          <a:xfrm>
            <a:off x="863600" y="2027238"/>
            <a:ext cx="7677150" cy="3992562"/>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pitchFamily="18" charset="0"/>
              </a:rPr>
              <a:t>文件目录</a:t>
            </a:r>
            <a:r>
              <a:rPr lang="zh-CN" altLang="en-US" b="1">
                <a:latin typeface="Times New Roman" panose="02020603050405020304" pitchFamily="18" charset="0"/>
              </a:rPr>
              <a:t>：把所有的</a:t>
            </a:r>
            <a:r>
              <a:rPr lang="en-US" altLang="zh-CN" b="1">
                <a:latin typeface="Times New Roman" panose="02020603050405020304" pitchFamily="18" charset="0"/>
              </a:rPr>
              <a:t>FCB</a:t>
            </a:r>
            <a:r>
              <a:rPr lang="zh-CN" altLang="en-US" b="1">
                <a:latin typeface="Times New Roman" panose="02020603050405020304" pitchFamily="18" charset="0"/>
              </a:rPr>
              <a:t>组织在一起，就构成了文件目录，即文件控制块的有序集合</a:t>
            </a:r>
          </a:p>
          <a:p>
            <a:r>
              <a:rPr lang="zh-CN" altLang="en-US">
                <a:latin typeface="Times New Roman" panose="02020603050405020304" pitchFamily="18" charset="0"/>
              </a:rPr>
              <a:t>目录项</a:t>
            </a:r>
            <a:r>
              <a:rPr lang="zh-CN" altLang="en-US" b="1">
                <a:latin typeface="Times New Roman" panose="02020603050405020304" pitchFamily="18" charset="0"/>
              </a:rPr>
              <a:t>：构成文件目录的项目（目录项就是</a:t>
            </a:r>
            <a:r>
              <a:rPr lang="en-US" altLang="zh-CN" b="1">
                <a:latin typeface="Times New Roman" panose="02020603050405020304" pitchFamily="18" charset="0"/>
              </a:rPr>
              <a:t>FCB）</a:t>
            </a:r>
          </a:p>
          <a:p>
            <a:r>
              <a:rPr lang="zh-CN" altLang="en-US">
                <a:latin typeface="Times New Roman" panose="02020603050405020304" pitchFamily="18" charset="0"/>
              </a:rPr>
              <a:t>目录文件</a:t>
            </a:r>
            <a:r>
              <a:rPr lang="zh-CN" altLang="en-US" b="1">
                <a:latin typeface="Times New Roman" panose="02020603050405020304" pitchFamily="18" charset="0"/>
              </a:rPr>
              <a:t>：为了实现对文件目录的管理，通常将文件目录以文件的形式保存在外存，这个文件就叫目录文件</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2875738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21180" y="1853845"/>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1</a:t>
            </a:r>
            <a:r>
              <a:rPr lang="zh-CN" altLang="zh-CN" b="1" kern="100" dirty="0">
                <a:solidFill>
                  <a:srgbClr val="003A8F"/>
                </a:solidFill>
                <a:latin typeface="华文楷体" panose="02010600040101010101" pitchFamily="2" charset="-122"/>
                <a:ea typeface="华文楷体" panose="02010600040101010101" pitchFamily="2" charset="-122"/>
              </a:rPr>
              <a:t>．单级目录结构</a:t>
            </a:r>
          </a:p>
        </p:txBody>
      </p:sp>
      <p:pic>
        <p:nvPicPr>
          <p:cNvPr id="8" name="图片 7"/>
          <p:cNvPicPr>
            <a:picLocks noChangeAspect="1"/>
          </p:cNvPicPr>
          <p:nvPr/>
        </p:nvPicPr>
        <p:blipFill>
          <a:blip r:embed="rId2"/>
          <a:stretch>
            <a:fillRect/>
          </a:stretch>
        </p:blipFill>
        <p:spPr>
          <a:xfrm>
            <a:off x="1140200" y="2500454"/>
            <a:ext cx="5746637" cy="1258211"/>
          </a:xfrm>
          <a:prstGeom prst="rect">
            <a:avLst/>
          </a:prstGeom>
        </p:spPr>
      </p:pic>
      <p:sp>
        <p:nvSpPr>
          <p:cNvPr id="9" name="矩形 8"/>
          <p:cNvSpPr/>
          <p:nvPr/>
        </p:nvSpPr>
        <p:spPr>
          <a:xfrm>
            <a:off x="1140200" y="3910036"/>
            <a:ext cx="7318000" cy="1477328"/>
          </a:xfrm>
          <a:prstGeom prst="rect">
            <a:avLst/>
          </a:prstGeom>
        </p:spPr>
        <p:txBody>
          <a:bodyPr wrap="square">
            <a:spAutoFit/>
          </a:bodyPr>
          <a:lstStyle/>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单级目录的优点是简单且能实现按名存取，但却存在下述一些缺点：</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查找费时。</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重名问题。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不利于文件共享。</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05355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5386" y="1679832"/>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2</a:t>
            </a:r>
            <a:r>
              <a:rPr lang="zh-CN" altLang="zh-CN" b="1" kern="100" dirty="0">
                <a:solidFill>
                  <a:srgbClr val="003A8F"/>
                </a:solidFill>
                <a:latin typeface="华文楷体" panose="02010600040101010101" pitchFamily="2" charset="-122"/>
                <a:ea typeface="华文楷体" panose="02010600040101010101" pitchFamily="2" charset="-122"/>
              </a:rPr>
              <a:t>．</a:t>
            </a:r>
            <a:r>
              <a:rPr lang="zh-CN" altLang="en-US" b="1" kern="100" dirty="0">
                <a:solidFill>
                  <a:srgbClr val="003A8F"/>
                </a:solidFill>
                <a:latin typeface="华文楷体" panose="02010600040101010101" pitchFamily="2" charset="-122"/>
                <a:ea typeface="华文楷体" panose="02010600040101010101" pitchFamily="2" charset="-122"/>
              </a:rPr>
              <a:t>两级</a:t>
            </a:r>
            <a:r>
              <a:rPr lang="zh-CN" altLang="zh-CN" b="1" kern="100" dirty="0">
                <a:solidFill>
                  <a:srgbClr val="003A8F"/>
                </a:solidFill>
                <a:latin typeface="华文楷体" panose="02010600040101010101" pitchFamily="2" charset="-122"/>
                <a:ea typeface="华文楷体" panose="02010600040101010101" pitchFamily="2" charset="-122"/>
              </a:rPr>
              <a:t>目录结构</a:t>
            </a:r>
          </a:p>
        </p:txBody>
      </p:sp>
      <p:grpSp>
        <p:nvGrpSpPr>
          <p:cNvPr id="10" name="组合 9"/>
          <p:cNvGrpSpPr/>
          <p:nvPr/>
        </p:nvGrpSpPr>
        <p:grpSpPr>
          <a:xfrm>
            <a:off x="817974" y="2231595"/>
            <a:ext cx="6886939" cy="2126227"/>
            <a:chOff x="0" y="0"/>
            <a:chExt cx="4676775" cy="1908160"/>
          </a:xfrm>
        </p:grpSpPr>
        <p:grpSp>
          <p:nvGrpSpPr>
            <p:cNvPr id="11" name="组合 10"/>
            <p:cNvGrpSpPr>
              <a:grpSpLocks/>
            </p:cNvGrpSpPr>
            <p:nvPr/>
          </p:nvGrpSpPr>
          <p:grpSpPr>
            <a:xfrm>
              <a:off x="0" y="0"/>
              <a:ext cx="4676775" cy="1466850"/>
              <a:chOff x="0" y="0"/>
              <a:chExt cx="4676775" cy="1466850"/>
            </a:xfrm>
          </p:grpSpPr>
          <p:grpSp>
            <p:nvGrpSpPr>
              <p:cNvPr id="13" name="组合 12"/>
              <p:cNvGrpSpPr/>
              <p:nvPr/>
            </p:nvGrpSpPr>
            <p:grpSpPr>
              <a:xfrm>
                <a:off x="0" y="19050"/>
                <a:ext cx="1466850" cy="1010258"/>
                <a:chOff x="0" y="0"/>
                <a:chExt cx="1466850" cy="1010258"/>
              </a:xfrm>
            </p:grpSpPr>
            <p:sp>
              <p:nvSpPr>
                <p:cNvPr id="73" name="文本框 2"/>
                <p:cNvSpPr txBox="1">
                  <a:spLocks noChangeArrowheads="1"/>
                </p:cNvSpPr>
                <p:nvPr/>
              </p:nvSpPr>
              <p:spPr bwMode="auto">
                <a:xfrm>
                  <a:off x="581025" y="0"/>
                  <a:ext cx="885825" cy="410183"/>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主文件目录</a:t>
                  </a:r>
                </a:p>
              </p:txBody>
            </p:sp>
            <p:sp>
              <p:nvSpPr>
                <p:cNvPr id="74" name="文本框 2"/>
                <p:cNvSpPr txBox="1">
                  <a:spLocks noChangeArrowheads="1"/>
                </p:cNvSpPr>
                <p:nvPr/>
              </p:nvSpPr>
              <p:spPr bwMode="auto">
                <a:xfrm>
                  <a:off x="0" y="600075"/>
                  <a:ext cx="619759" cy="410183"/>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用户文件目录</a:t>
                  </a:r>
                </a:p>
              </p:txBody>
            </p:sp>
          </p:grpSp>
          <p:grpSp>
            <p:nvGrpSpPr>
              <p:cNvPr id="14" name="组合 13"/>
              <p:cNvGrpSpPr/>
              <p:nvPr/>
            </p:nvGrpSpPr>
            <p:grpSpPr>
              <a:xfrm>
                <a:off x="590550" y="0"/>
                <a:ext cx="4086225" cy="1466850"/>
                <a:chOff x="0" y="0"/>
                <a:chExt cx="4086225" cy="1466850"/>
              </a:xfrm>
            </p:grpSpPr>
            <p:grpSp>
              <p:nvGrpSpPr>
                <p:cNvPr id="15" name="组合 14"/>
                <p:cNvGrpSpPr/>
                <p:nvPr/>
              </p:nvGrpSpPr>
              <p:grpSpPr>
                <a:xfrm>
                  <a:off x="3257550" y="990600"/>
                  <a:ext cx="238125" cy="466725"/>
                  <a:chOff x="0" y="0"/>
                  <a:chExt cx="238125" cy="466725"/>
                </a:xfrm>
              </p:grpSpPr>
              <p:sp>
                <p:nvSpPr>
                  <p:cNvPr id="71" name="流程图: 联系 11474"/>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72" name="直接箭头连接符 71"/>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0" y="0"/>
                  <a:ext cx="4086225" cy="1466850"/>
                  <a:chOff x="0" y="0"/>
                  <a:chExt cx="4086225" cy="1466850"/>
                </a:xfrm>
              </p:grpSpPr>
              <p:grpSp>
                <p:nvGrpSpPr>
                  <p:cNvPr id="17" name="组合 16"/>
                  <p:cNvGrpSpPr/>
                  <p:nvPr/>
                </p:nvGrpSpPr>
                <p:grpSpPr>
                  <a:xfrm>
                    <a:off x="2619375" y="971550"/>
                    <a:ext cx="238125" cy="466725"/>
                    <a:chOff x="0" y="0"/>
                    <a:chExt cx="238125" cy="466725"/>
                  </a:xfrm>
                </p:grpSpPr>
                <p:sp>
                  <p:nvSpPr>
                    <p:cNvPr id="69" name="流程图: 联系 11471"/>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70" name="直接箭头连接符 6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8" name="组合 17"/>
                  <p:cNvGrpSpPr/>
                  <p:nvPr/>
                </p:nvGrpSpPr>
                <p:grpSpPr>
                  <a:xfrm>
                    <a:off x="0" y="0"/>
                    <a:ext cx="4086225" cy="1466850"/>
                    <a:chOff x="0" y="0"/>
                    <a:chExt cx="4086225" cy="1466850"/>
                  </a:xfrm>
                </p:grpSpPr>
                <p:grpSp>
                  <p:nvGrpSpPr>
                    <p:cNvPr id="19" name="组合 18"/>
                    <p:cNvGrpSpPr/>
                    <p:nvPr/>
                  </p:nvGrpSpPr>
                  <p:grpSpPr>
                    <a:xfrm>
                      <a:off x="0" y="0"/>
                      <a:ext cx="4086225" cy="1466850"/>
                      <a:chOff x="0" y="0"/>
                      <a:chExt cx="4086225" cy="1466850"/>
                    </a:xfrm>
                  </p:grpSpPr>
                  <p:grpSp>
                    <p:nvGrpSpPr>
                      <p:cNvPr id="25" name="组合 24"/>
                      <p:cNvGrpSpPr/>
                      <p:nvPr/>
                    </p:nvGrpSpPr>
                    <p:grpSpPr>
                      <a:xfrm>
                        <a:off x="809625" y="0"/>
                        <a:ext cx="2066925" cy="299084"/>
                        <a:chOff x="-44546" y="0"/>
                        <a:chExt cx="1787141" cy="299084"/>
                      </a:xfrm>
                    </p:grpSpPr>
                    <p:sp>
                      <p:nvSpPr>
                        <p:cNvPr id="63" name="文本框 2"/>
                        <p:cNvSpPr txBox="1">
                          <a:spLocks noChangeArrowheads="1"/>
                        </p:cNvSpPr>
                        <p:nvPr/>
                      </p:nvSpPr>
                      <p:spPr bwMode="auto">
                        <a:xfrm>
                          <a:off x="-44546" y="0"/>
                          <a:ext cx="492855" cy="2990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64" name="组合 63"/>
                        <p:cNvGrpSpPr/>
                        <p:nvPr/>
                      </p:nvGrpSpPr>
                      <p:grpSpPr>
                        <a:xfrm>
                          <a:off x="409403" y="0"/>
                          <a:ext cx="1333192" cy="298703"/>
                          <a:chOff x="-172" y="0"/>
                          <a:chExt cx="1333192" cy="298703"/>
                        </a:xfrm>
                      </p:grpSpPr>
                      <p:grpSp>
                        <p:nvGrpSpPr>
                          <p:cNvPr id="65" name="组合 64"/>
                          <p:cNvGrpSpPr/>
                          <p:nvPr/>
                        </p:nvGrpSpPr>
                        <p:grpSpPr>
                          <a:xfrm>
                            <a:off x="-172" y="0"/>
                            <a:ext cx="894540" cy="298703"/>
                            <a:chOff x="-172" y="0"/>
                            <a:chExt cx="894540" cy="298703"/>
                          </a:xfrm>
                        </p:grpSpPr>
                        <p:sp>
                          <p:nvSpPr>
                            <p:cNvPr id="67" name="文本框 2"/>
                            <p:cNvSpPr txBox="1">
                              <a:spLocks noChangeArrowheads="1"/>
                            </p:cNvSpPr>
                            <p:nvPr/>
                          </p:nvSpPr>
                          <p:spPr bwMode="auto">
                            <a:xfrm>
                              <a:off x="-172"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8" name="文本框 2"/>
                            <p:cNvSpPr txBox="1">
                              <a:spLocks noChangeArrowheads="1"/>
                            </p:cNvSpPr>
                            <p:nvPr/>
                          </p:nvSpPr>
                          <p:spPr bwMode="auto">
                            <a:xfrm>
                              <a:off x="446694"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User3</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6" name="文本框 2"/>
                          <p:cNvSpPr txBox="1">
                            <a:spLocks noChangeArrowheads="1"/>
                          </p:cNvSpPr>
                          <p:nvPr/>
                        </p:nvSpPr>
                        <p:spPr bwMode="auto">
                          <a:xfrm>
                            <a:off x="885346" y="0"/>
                            <a:ext cx="447674" cy="2984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User4</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26" name="组合 25"/>
                      <p:cNvGrpSpPr/>
                      <p:nvPr/>
                    </p:nvGrpSpPr>
                    <p:grpSpPr>
                      <a:xfrm>
                        <a:off x="0" y="685800"/>
                        <a:ext cx="4086225" cy="781050"/>
                        <a:chOff x="0" y="0"/>
                        <a:chExt cx="4086225" cy="781050"/>
                      </a:xfrm>
                    </p:grpSpPr>
                    <p:grpSp>
                      <p:nvGrpSpPr>
                        <p:cNvPr id="27" name="组合 26"/>
                        <p:cNvGrpSpPr/>
                        <p:nvPr/>
                      </p:nvGrpSpPr>
                      <p:grpSpPr>
                        <a:xfrm>
                          <a:off x="0" y="0"/>
                          <a:ext cx="1333500" cy="781050"/>
                          <a:chOff x="0" y="0"/>
                          <a:chExt cx="1333500" cy="781050"/>
                        </a:xfrm>
                      </p:grpSpPr>
                      <p:grpSp>
                        <p:nvGrpSpPr>
                          <p:cNvPr id="48" name="组合 47"/>
                          <p:cNvGrpSpPr/>
                          <p:nvPr/>
                        </p:nvGrpSpPr>
                        <p:grpSpPr>
                          <a:xfrm>
                            <a:off x="0" y="0"/>
                            <a:ext cx="1333500" cy="241285"/>
                            <a:chOff x="0" y="0"/>
                            <a:chExt cx="1333500" cy="241285"/>
                          </a:xfrm>
                        </p:grpSpPr>
                        <p:grpSp>
                          <p:nvGrpSpPr>
                            <p:cNvPr id="59" name="组合 58"/>
                            <p:cNvGrpSpPr/>
                            <p:nvPr/>
                          </p:nvGrpSpPr>
                          <p:grpSpPr>
                            <a:xfrm>
                              <a:off x="0" y="0"/>
                              <a:ext cx="895984" cy="241285"/>
                              <a:chOff x="0" y="0"/>
                              <a:chExt cx="895984" cy="241285"/>
                            </a:xfrm>
                          </p:grpSpPr>
                          <p:sp>
                            <p:nvSpPr>
                              <p:cNvPr id="61" name="文本框 2"/>
                              <p:cNvSpPr txBox="1">
                                <a:spLocks noChangeArrowheads="1"/>
                              </p:cNvSpPr>
                              <p:nvPr/>
                            </p:nvSpPr>
                            <p:spPr bwMode="auto">
                              <a:xfrm>
                                <a:off x="0"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Con</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2" name="文本框 2"/>
                              <p:cNvSpPr txBox="1">
                                <a:spLocks noChangeArrowheads="1"/>
                              </p:cNvSpPr>
                              <p:nvPr/>
                            </p:nvSpPr>
                            <p:spPr bwMode="auto">
                              <a:xfrm>
                                <a:off x="447675" y="0"/>
                                <a:ext cx="448309" cy="2412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0" name="文本框 2"/>
                            <p:cNvSpPr txBox="1">
                              <a:spLocks noChangeArrowheads="1"/>
                            </p:cNvSpPr>
                            <p:nvPr/>
                          </p:nvSpPr>
                          <p:spPr bwMode="auto">
                            <a:xfrm>
                              <a:off x="885825"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Test</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49" name="组合 48"/>
                          <p:cNvGrpSpPr/>
                          <p:nvPr/>
                        </p:nvGrpSpPr>
                        <p:grpSpPr>
                          <a:xfrm>
                            <a:off x="114300" y="295275"/>
                            <a:ext cx="1123950" cy="485775"/>
                            <a:chOff x="0" y="0"/>
                            <a:chExt cx="1123950" cy="485775"/>
                          </a:xfrm>
                        </p:grpSpPr>
                        <p:grpSp>
                          <p:nvGrpSpPr>
                            <p:cNvPr id="50" name="组合 49"/>
                            <p:cNvGrpSpPr/>
                            <p:nvPr/>
                          </p:nvGrpSpPr>
                          <p:grpSpPr>
                            <a:xfrm>
                              <a:off x="0" y="19050"/>
                              <a:ext cx="238125" cy="466725"/>
                              <a:chOff x="0" y="0"/>
                              <a:chExt cx="238125" cy="466725"/>
                            </a:xfrm>
                          </p:grpSpPr>
                          <p:sp>
                            <p:nvSpPr>
                              <p:cNvPr id="57" name="流程图: 联系 11456"/>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58" name="直接箭头连接符 5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457200" y="9525"/>
                              <a:ext cx="238125" cy="466725"/>
                              <a:chOff x="0" y="0"/>
                              <a:chExt cx="238125" cy="466725"/>
                            </a:xfrm>
                          </p:grpSpPr>
                          <p:sp>
                            <p:nvSpPr>
                              <p:cNvPr id="55" name="流程图: 联系 1145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56" name="直接箭头连接符 55"/>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2" name="组合 51"/>
                            <p:cNvGrpSpPr/>
                            <p:nvPr/>
                          </p:nvGrpSpPr>
                          <p:grpSpPr>
                            <a:xfrm>
                              <a:off x="885825" y="0"/>
                              <a:ext cx="238125" cy="466725"/>
                              <a:chOff x="0" y="0"/>
                              <a:chExt cx="238125" cy="466725"/>
                            </a:xfrm>
                          </p:grpSpPr>
                          <p:sp>
                            <p:nvSpPr>
                              <p:cNvPr id="53" name="流程图: 联系 11462"/>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54" name="直接箭头连接符 53"/>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8" name="组合 27"/>
                        <p:cNvGrpSpPr/>
                        <p:nvPr/>
                      </p:nvGrpSpPr>
                      <p:grpSpPr>
                        <a:xfrm>
                          <a:off x="1476375" y="0"/>
                          <a:ext cx="2609850" cy="762000"/>
                          <a:chOff x="0" y="0"/>
                          <a:chExt cx="2609850" cy="762000"/>
                        </a:xfrm>
                      </p:grpSpPr>
                      <p:grpSp>
                        <p:nvGrpSpPr>
                          <p:cNvPr id="32" name="组合 31"/>
                          <p:cNvGrpSpPr/>
                          <p:nvPr/>
                        </p:nvGrpSpPr>
                        <p:grpSpPr>
                          <a:xfrm>
                            <a:off x="0" y="0"/>
                            <a:ext cx="895350" cy="762000"/>
                            <a:chOff x="0" y="0"/>
                            <a:chExt cx="895350" cy="762000"/>
                          </a:xfrm>
                        </p:grpSpPr>
                        <p:grpSp>
                          <p:nvGrpSpPr>
                            <p:cNvPr id="38" name="组合 37"/>
                            <p:cNvGrpSpPr/>
                            <p:nvPr/>
                          </p:nvGrpSpPr>
                          <p:grpSpPr>
                            <a:xfrm>
                              <a:off x="0" y="0"/>
                              <a:ext cx="895350" cy="241285"/>
                              <a:chOff x="0" y="0"/>
                              <a:chExt cx="895350" cy="241285"/>
                            </a:xfrm>
                          </p:grpSpPr>
                          <p:sp>
                            <p:nvSpPr>
                              <p:cNvPr id="46" name="文本框 2"/>
                              <p:cNvSpPr txBox="1">
                                <a:spLocks noChangeArrowheads="1"/>
                              </p:cNvSpPr>
                              <p:nvPr/>
                            </p:nvSpPr>
                            <p:spPr bwMode="auto">
                              <a:xfrm>
                                <a:off x="0"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7" name="文本框 2"/>
                              <p:cNvSpPr txBox="1">
                                <a:spLocks noChangeArrowheads="1"/>
                              </p:cNvSpPr>
                              <p:nvPr/>
                            </p:nvSpPr>
                            <p:spPr bwMode="auto">
                              <a:xfrm>
                                <a:off x="447675"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39" name="组合 38"/>
                            <p:cNvGrpSpPr/>
                            <p:nvPr/>
                          </p:nvGrpSpPr>
                          <p:grpSpPr>
                            <a:xfrm>
                              <a:off x="76200" y="295275"/>
                              <a:ext cx="685800" cy="466725"/>
                              <a:chOff x="0" y="0"/>
                              <a:chExt cx="685800" cy="466725"/>
                            </a:xfrm>
                          </p:grpSpPr>
                          <p:grpSp>
                            <p:nvGrpSpPr>
                              <p:cNvPr id="40" name="组合 39"/>
                              <p:cNvGrpSpPr/>
                              <p:nvPr/>
                            </p:nvGrpSpPr>
                            <p:grpSpPr>
                              <a:xfrm>
                                <a:off x="0" y="0"/>
                                <a:ext cx="238125" cy="466725"/>
                                <a:chOff x="0" y="0"/>
                                <a:chExt cx="238125" cy="466725"/>
                              </a:xfrm>
                            </p:grpSpPr>
                            <p:sp>
                              <p:nvSpPr>
                                <p:cNvPr id="44" name="流程图: 联系 1146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45" name="直接箭头连接符 44"/>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447675" y="0"/>
                                <a:ext cx="238125" cy="466725"/>
                                <a:chOff x="0" y="0"/>
                                <a:chExt cx="238125" cy="466725"/>
                              </a:xfrm>
                            </p:grpSpPr>
                            <p:sp>
                              <p:nvSpPr>
                                <p:cNvPr id="42" name="流程图: 联系 11468"/>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43" name="直接箭头连接符 42"/>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33" name="组合 32"/>
                          <p:cNvGrpSpPr/>
                          <p:nvPr/>
                        </p:nvGrpSpPr>
                        <p:grpSpPr>
                          <a:xfrm>
                            <a:off x="1076325" y="0"/>
                            <a:ext cx="1533525" cy="241285"/>
                            <a:chOff x="2200275" y="-1317625"/>
                            <a:chExt cx="1533525" cy="241285"/>
                          </a:xfrm>
                        </p:grpSpPr>
                        <p:grpSp>
                          <p:nvGrpSpPr>
                            <p:cNvPr id="34" name="组合 33"/>
                            <p:cNvGrpSpPr/>
                            <p:nvPr/>
                          </p:nvGrpSpPr>
                          <p:grpSpPr>
                            <a:xfrm>
                              <a:off x="2200275" y="-1317625"/>
                              <a:ext cx="1095375" cy="241285"/>
                              <a:chOff x="2200275" y="-1317625"/>
                              <a:chExt cx="1095375" cy="241285"/>
                            </a:xfrm>
                          </p:grpSpPr>
                          <p:sp>
                            <p:nvSpPr>
                              <p:cNvPr id="36" name="文本框 2"/>
                              <p:cNvSpPr txBox="1">
                                <a:spLocks noChangeArrowheads="1"/>
                              </p:cNvSpPr>
                              <p:nvPr/>
                            </p:nvSpPr>
                            <p:spPr bwMode="auto">
                              <a:xfrm>
                                <a:off x="2200275" y="-1317625"/>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Mail</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7" name="文本框 2"/>
                              <p:cNvSpPr txBox="1">
                                <a:spLocks noChangeArrowheads="1"/>
                              </p:cNvSpPr>
                              <p:nvPr/>
                            </p:nvSpPr>
                            <p:spPr bwMode="auto">
                              <a:xfrm>
                                <a:off x="2847975" y="-1317625"/>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Da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35" name="文本框 2"/>
                            <p:cNvSpPr txBox="1">
                              <a:spLocks noChangeArrowheads="1"/>
                            </p:cNvSpPr>
                            <p:nvPr/>
                          </p:nvSpPr>
                          <p:spPr bwMode="auto">
                            <a:xfrm>
                              <a:off x="3286125" y="-1317625"/>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29" name="组合 28"/>
                        <p:cNvGrpSpPr/>
                        <p:nvPr/>
                      </p:nvGrpSpPr>
                      <p:grpSpPr>
                        <a:xfrm>
                          <a:off x="3733800" y="304800"/>
                          <a:ext cx="238125" cy="466725"/>
                          <a:chOff x="0" y="0"/>
                          <a:chExt cx="238125" cy="466725"/>
                        </a:xfrm>
                      </p:grpSpPr>
                      <p:sp>
                        <p:nvSpPr>
                          <p:cNvPr id="30" name="流程图: 联系 1149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31" name="直接箭头连接符 30"/>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0" name="组合 19"/>
                    <p:cNvGrpSpPr/>
                    <p:nvPr/>
                  </p:nvGrpSpPr>
                  <p:grpSpPr>
                    <a:xfrm>
                      <a:off x="666750" y="295275"/>
                      <a:ext cx="3048000" cy="371475"/>
                      <a:chOff x="0" y="0"/>
                      <a:chExt cx="3048000" cy="371475"/>
                    </a:xfrm>
                  </p:grpSpPr>
                  <p:cxnSp>
                    <p:nvCxnSpPr>
                      <p:cNvPr id="21" name="直接箭头连接符 20"/>
                      <p:cNvCxnSpPr/>
                      <p:nvPr/>
                    </p:nvCxnSpPr>
                    <p:spPr>
                      <a:xfrm flipH="1">
                        <a:off x="0" y="19050"/>
                        <a:ext cx="40005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971550" y="19050"/>
                        <a:ext cx="276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1419225" y="0"/>
                        <a:ext cx="676275" cy="36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2009775" y="19050"/>
                        <a:ext cx="1038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grpSp>
        <p:sp>
          <p:nvSpPr>
            <p:cNvPr id="12" name="Text Box 827"/>
            <p:cNvSpPr txBox="1">
              <a:spLocks noChangeArrowheads="1"/>
            </p:cNvSpPr>
            <p:nvPr/>
          </p:nvSpPr>
          <p:spPr bwMode="auto">
            <a:xfrm>
              <a:off x="1628775" y="1666875"/>
              <a:ext cx="1998345" cy="2412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图</a:t>
              </a:r>
              <a:r>
                <a:rPr lang="en-US" sz="1400" kern="100">
                  <a:effectLst/>
                  <a:latin typeface="Times New Roman" panose="02020603050405020304" pitchFamily="18" charset="0"/>
                  <a:ea typeface="宋体" panose="02010600030101010101" pitchFamily="2" charset="-122"/>
                  <a:cs typeface="宋体" panose="02010600030101010101" pitchFamily="2" charset="-122"/>
                </a:rPr>
                <a:t>8-11  </a:t>
              </a:r>
              <a:r>
                <a:rPr lang="zh-CN" sz="1400" kern="100">
                  <a:effectLst/>
                  <a:latin typeface="Times New Roman" panose="02020603050405020304" pitchFamily="18" charset="0"/>
                  <a:ea typeface="宋体" panose="02010600030101010101" pitchFamily="2" charset="-122"/>
                  <a:cs typeface="宋体" panose="02010600030101010101" pitchFamily="2" charset="-122"/>
                </a:rPr>
                <a:t>两级目录结构</a:t>
              </a:r>
            </a:p>
          </p:txBody>
        </p:sp>
      </p:grpSp>
      <p:sp>
        <p:nvSpPr>
          <p:cNvPr id="6" name="矩形 5"/>
          <p:cNvSpPr/>
          <p:nvPr/>
        </p:nvSpPr>
        <p:spPr>
          <a:xfrm>
            <a:off x="817974" y="4619678"/>
            <a:ext cx="7665033" cy="1477328"/>
          </a:xfrm>
          <a:prstGeom prst="rect">
            <a:avLst/>
          </a:prstGeom>
        </p:spPr>
        <p:txBody>
          <a:bodyPr wrap="square">
            <a:spAutoFit/>
          </a:bodyPr>
          <a:lstStyle/>
          <a:p>
            <a:pPr indent="304800" algn="just">
              <a:lnSpc>
                <a:spcPct val="125000"/>
              </a:lnSpc>
              <a:spcAft>
                <a:spcPts val="0"/>
              </a:spcAft>
            </a:pPr>
            <a:r>
              <a:rPr lang="zh-CN"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两级目录结构具有以下优点：</a:t>
            </a:r>
            <a:endParaRPr lang="en-US"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6C0000"/>
                </a:solidFill>
                <a:latin typeface="华文楷体" panose="02010600040101010101" pitchFamily="2" charset="-122"/>
                <a:ea typeface="华文楷体" panose="02010600040101010101" pitchFamily="2" charset="-122"/>
              </a:rPr>
              <a:t>有利于文件的管理、共享和保护；</a:t>
            </a:r>
            <a:endParaRPr lang="en-US" altLang="zh-CN" b="1" kern="100"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en-US" b="1" kern="100" dirty="0">
                <a:solidFill>
                  <a:srgbClr val="6C0000"/>
                </a:solidFill>
                <a:latin typeface="华文楷体" panose="02010600040101010101" pitchFamily="2" charset="-122"/>
                <a:ea typeface="华文楷体" panose="02010600040101010101" pitchFamily="2" charset="-122"/>
              </a:rPr>
              <a:t>）</a:t>
            </a:r>
            <a:r>
              <a:rPr lang="zh-CN" altLang="zh-CN" b="1" kern="100" dirty="0">
                <a:solidFill>
                  <a:srgbClr val="6C0000"/>
                </a:solidFill>
                <a:latin typeface="华文楷体" panose="02010600040101010101" pitchFamily="2" charset="-122"/>
                <a:ea typeface="华文楷体" panose="02010600040101010101" pitchFamily="2" charset="-122"/>
              </a:rPr>
              <a:t>适用于多用户系统，不同的用户可以命名相同文件名的文件，一定</a:t>
            </a:r>
            <a:endParaRPr lang="en-US" altLang="zh-CN" b="1" kern="100"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rPr>
              <a:t>程度上解决了命名冲突的问题。。</a:t>
            </a:r>
          </a:p>
        </p:txBody>
      </p:sp>
    </p:spTree>
    <p:extLst>
      <p:ext uri="{BB962C8B-B14F-4D97-AF65-F5344CB8AC3E}">
        <p14:creationId xmlns:p14="http://schemas.microsoft.com/office/powerpoint/2010/main" val="2982415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5386" y="1679832"/>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3</a:t>
            </a:r>
            <a:r>
              <a:rPr lang="zh-CN" altLang="zh-CN" b="1" kern="100" dirty="0">
                <a:solidFill>
                  <a:srgbClr val="003A8F"/>
                </a:solidFill>
                <a:latin typeface="华文楷体" panose="02010600040101010101" pitchFamily="2" charset="-122"/>
                <a:ea typeface="华文楷体" panose="02010600040101010101" pitchFamily="2" charset="-122"/>
              </a:rPr>
              <a:t>．</a:t>
            </a:r>
            <a:r>
              <a:rPr lang="zh-CN" altLang="en-US" b="1" kern="100" dirty="0">
                <a:solidFill>
                  <a:srgbClr val="003A8F"/>
                </a:solidFill>
                <a:latin typeface="华文楷体" panose="02010600040101010101" pitchFamily="2" charset="-122"/>
                <a:ea typeface="华文楷体" panose="02010600040101010101" pitchFamily="2" charset="-122"/>
              </a:rPr>
              <a:t>多级</a:t>
            </a:r>
            <a:r>
              <a:rPr lang="zh-CN" altLang="zh-CN" b="1" kern="100" dirty="0">
                <a:solidFill>
                  <a:srgbClr val="003A8F"/>
                </a:solidFill>
                <a:latin typeface="华文楷体" panose="02010600040101010101" pitchFamily="2" charset="-122"/>
                <a:ea typeface="华文楷体" panose="02010600040101010101" pitchFamily="2" charset="-122"/>
              </a:rPr>
              <a:t>目录结构</a:t>
            </a:r>
          </a:p>
        </p:txBody>
      </p:sp>
      <p:sp>
        <p:nvSpPr>
          <p:cNvPr id="6" name="矩形 5"/>
          <p:cNvSpPr/>
          <p:nvPr/>
        </p:nvSpPr>
        <p:spPr>
          <a:xfrm>
            <a:off x="710373" y="4765848"/>
            <a:ext cx="7665033" cy="1131079"/>
          </a:xfrm>
          <a:prstGeom prst="rect">
            <a:avLst/>
          </a:prstGeom>
        </p:spPr>
        <p:txBody>
          <a:bodyPr wrap="square">
            <a:spAutoFit/>
          </a:bodyPr>
          <a:lstStyle/>
          <a:p>
            <a:pPr indent="304800" algn="just">
              <a:lnSpc>
                <a:spcPct val="125000"/>
              </a:lnSpc>
              <a:spcAft>
                <a:spcPts val="0"/>
              </a:spcAft>
            </a:pPr>
            <a:r>
              <a:rPr lang="zh-CN" altLang="en-US"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多</a:t>
            </a:r>
            <a:r>
              <a:rPr lang="zh-CN"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级目录结构具有以下优点：</a:t>
            </a:r>
            <a:endParaRPr lang="en-US"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dirty="0">
                <a:solidFill>
                  <a:srgbClr val="6C0000"/>
                </a:solidFill>
                <a:latin typeface="华文楷体" panose="02010600040101010101" pitchFamily="2" charset="-122"/>
                <a:ea typeface="华文楷体" panose="02010600040101010101" pitchFamily="2" charset="-122"/>
              </a:rPr>
              <a:t>1</a:t>
            </a:r>
            <a:r>
              <a:rPr lang="zh-CN" altLang="en-US" b="1" dirty="0">
                <a:solidFill>
                  <a:srgbClr val="6C0000"/>
                </a:solidFill>
                <a:latin typeface="华文楷体" panose="02010600040101010101" pitchFamily="2" charset="-122"/>
                <a:ea typeface="华文楷体" panose="02010600040101010101" pitchFamily="2" charset="-122"/>
              </a:rPr>
              <a:t>）实现</a:t>
            </a:r>
            <a:r>
              <a:rPr lang="zh-CN" altLang="zh-CN" b="1" dirty="0">
                <a:solidFill>
                  <a:srgbClr val="6C0000"/>
                </a:solidFill>
                <a:latin typeface="华文楷体" panose="02010600040101010101" pitchFamily="2" charset="-122"/>
                <a:ea typeface="华文楷体" panose="02010600040101010101" pitchFamily="2" charset="-122"/>
              </a:rPr>
              <a:t>文件分类储存，方便文件管理和查找，</a:t>
            </a:r>
            <a:endParaRPr lang="en-US" altLang="zh-CN" b="1"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dirty="0">
                <a:solidFill>
                  <a:srgbClr val="6C0000"/>
                </a:solidFill>
                <a:latin typeface="华文楷体" panose="02010600040101010101" pitchFamily="2" charset="-122"/>
                <a:ea typeface="华文楷体" panose="02010600040101010101" pitchFamily="2" charset="-122"/>
              </a:rPr>
              <a:t>2</a:t>
            </a:r>
            <a:r>
              <a:rPr lang="zh-CN" altLang="en-US" b="1" dirty="0">
                <a:solidFill>
                  <a:srgbClr val="6C0000"/>
                </a:solidFill>
                <a:latin typeface="华文楷体" panose="02010600040101010101" pitchFamily="2" charset="-122"/>
                <a:ea typeface="华文楷体" panose="02010600040101010101" pitchFamily="2" charset="-122"/>
              </a:rPr>
              <a:t>）</a:t>
            </a:r>
            <a:r>
              <a:rPr lang="zh-CN" altLang="zh-CN" b="1" dirty="0">
                <a:solidFill>
                  <a:srgbClr val="6C0000"/>
                </a:solidFill>
                <a:latin typeface="华文楷体" panose="02010600040101010101" pitchFamily="2" charset="-122"/>
                <a:ea typeface="华文楷体" panose="02010600040101010101" pitchFamily="2" charset="-122"/>
              </a:rPr>
              <a:t>解决了一级、二级目录结构中的重名问题</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grpSp>
        <p:nvGrpSpPr>
          <p:cNvPr id="75" name="组合 74"/>
          <p:cNvGrpSpPr/>
          <p:nvPr/>
        </p:nvGrpSpPr>
        <p:grpSpPr>
          <a:xfrm>
            <a:off x="2935528" y="1369834"/>
            <a:ext cx="5296741" cy="3284478"/>
            <a:chOff x="0" y="0"/>
            <a:chExt cx="4676775" cy="2877922"/>
          </a:xfrm>
        </p:grpSpPr>
        <p:grpSp>
          <p:nvGrpSpPr>
            <p:cNvPr id="76" name="组合 75"/>
            <p:cNvGrpSpPr>
              <a:grpSpLocks/>
            </p:cNvGrpSpPr>
            <p:nvPr/>
          </p:nvGrpSpPr>
          <p:grpSpPr>
            <a:xfrm>
              <a:off x="0" y="0"/>
              <a:ext cx="4676775" cy="2333625"/>
              <a:chOff x="0" y="0"/>
              <a:chExt cx="4676775" cy="2333625"/>
            </a:xfrm>
          </p:grpSpPr>
          <p:grpSp>
            <p:nvGrpSpPr>
              <p:cNvPr id="78" name="组合 77"/>
              <p:cNvGrpSpPr/>
              <p:nvPr/>
            </p:nvGrpSpPr>
            <p:grpSpPr>
              <a:xfrm>
                <a:off x="0" y="0"/>
                <a:ext cx="4676775" cy="1466850"/>
                <a:chOff x="0" y="0"/>
                <a:chExt cx="4676775" cy="1466850"/>
              </a:xfrm>
            </p:grpSpPr>
            <p:grpSp>
              <p:nvGrpSpPr>
                <p:cNvPr id="100" name="组合 99"/>
                <p:cNvGrpSpPr/>
                <p:nvPr/>
              </p:nvGrpSpPr>
              <p:grpSpPr>
                <a:xfrm>
                  <a:off x="0" y="19050"/>
                  <a:ext cx="1466850" cy="1004594"/>
                  <a:chOff x="0" y="0"/>
                  <a:chExt cx="1466850" cy="1004594"/>
                </a:xfrm>
              </p:grpSpPr>
              <p:sp>
                <p:nvSpPr>
                  <p:cNvPr id="153" name="文本框 2"/>
                  <p:cNvSpPr txBox="1">
                    <a:spLocks noChangeArrowheads="1"/>
                  </p:cNvSpPr>
                  <p:nvPr/>
                </p:nvSpPr>
                <p:spPr bwMode="auto">
                  <a:xfrm>
                    <a:off x="581025" y="0"/>
                    <a:ext cx="885825" cy="242712"/>
                  </a:xfrm>
                  <a:prstGeom prst="rect">
                    <a:avLst/>
                  </a:prstGeom>
                  <a:noFill/>
                  <a:ln w="9525">
                    <a:noFill/>
                    <a:miter lim="800000"/>
                    <a:headEnd/>
                    <a:tailEnd/>
                  </a:ln>
                </p:spPr>
                <p:txBody>
                  <a:bodyPr rot="0" vert="horz" wrap="square" lIns="91440" tIns="45720" rIns="91440" bIns="45720" anchor="t" anchorCtr="0">
                    <a:spAutoFit/>
                  </a:bodyPr>
                  <a:lstStyle/>
                  <a:p>
                    <a:pPr indent="200025" algn="just">
                      <a:spcAft>
                        <a:spcPts val="0"/>
                      </a:spcAft>
                    </a:pPr>
                    <a:r>
                      <a:rPr lang="zh-CN" sz="1200" b="1" kern="100">
                        <a:effectLst/>
                        <a:latin typeface="Times New Roman" panose="02020603050405020304" pitchFamily="18" charset="0"/>
                        <a:ea typeface="宋体" panose="02010600030101010101" pitchFamily="2" charset="-122"/>
                        <a:cs typeface="宋体" panose="02010600030101010101" pitchFamily="2" charset="-122"/>
                      </a:rPr>
                      <a:t>根目录</a:t>
                    </a:r>
                  </a:p>
                </p:txBody>
              </p:sp>
              <p:sp>
                <p:nvSpPr>
                  <p:cNvPr id="154" name="文本框 2"/>
                  <p:cNvSpPr txBox="1">
                    <a:spLocks noChangeArrowheads="1"/>
                  </p:cNvSpPr>
                  <p:nvPr/>
                </p:nvSpPr>
                <p:spPr bwMode="auto">
                  <a:xfrm>
                    <a:off x="0" y="600075"/>
                    <a:ext cx="619759" cy="404519"/>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200" b="1" kern="100">
                        <a:effectLst/>
                        <a:latin typeface="Times New Roman" panose="02020603050405020304" pitchFamily="18" charset="0"/>
                        <a:ea typeface="宋体" panose="02010600030101010101" pitchFamily="2" charset="-122"/>
                        <a:cs typeface="宋体" panose="02010600030101010101" pitchFamily="2" charset="-122"/>
                      </a:rPr>
                      <a:t>用户文件目录</a:t>
                    </a:r>
                  </a:p>
                </p:txBody>
              </p:sp>
            </p:grpSp>
            <p:grpSp>
              <p:nvGrpSpPr>
                <p:cNvPr id="101" name="组合 100"/>
                <p:cNvGrpSpPr/>
                <p:nvPr/>
              </p:nvGrpSpPr>
              <p:grpSpPr>
                <a:xfrm>
                  <a:off x="590550" y="0"/>
                  <a:ext cx="4086225" cy="1466850"/>
                  <a:chOff x="0" y="0"/>
                  <a:chExt cx="4086225" cy="1466850"/>
                </a:xfrm>
              </p:grpSpPr>
              <p:grpSp>
                <p:nvGrpSpPr>
                  <p:cNvPr id="102" name="组合 101"/>
                  <p:cNvGrpSpPr/>
                  <p:nvPr/>
                </p:nvGrpSpPr>
                <p:grpSpPr>
                  <a:xfrm>
                    <a:off x="3257550" y="990600"/>
                    <a:ext cx="238125" cy="466725"/>
                    <a:chOff x="0" y="0"/>
                    <a:chExt cx="238125" cy="466725"/>
                  </a:xfrm>
                </p:grpSpPr>
                <p:sp>
                  <p:nvSpPr>
                    <p:cNvPr id="151" name="流程图: 联系 1151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52" name="直接箭头连接符 151"/>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0" y="0"/>
                    <a:ext cx="4086225" cy="1466850"/>
                    <a:chOff x="0" y="0"/>
                    <a:chExt cx="4086225" cy="1466850"/>
                  </a:xfrm>
                </p:grpSpPr>
                <p:grpSp>
                  <p:nvGrpSpPr>
                    <p:cNvPr id="104" name="组合 103"/>
                    <p:cNvGrpSpPr/>
                    <p:nvPr/>
                  </p:nvGrpSpPr>
                  <p:grpSpPr>
                    <a:xfrm>
                      <a:off x="0" y="0"/>
                      <a:ext cx="4086225" cy="1466850"/>
                      <a:chOff x="0" y="0"/>
                      <a:chExt cx="4086225" cy="1466850"/>
                    </a:xfrm>
                  </p:grpSpPr>
                  <p:grpSp>
                    <p:nvGrpSpPr>
                      <p:cNvPr id="110" name="组合 109"/>
                      <p:cNvGrpSpPr/>
                      <p:nvPr/>
                    </p:nvGrpSpPr>
                    <p:grpSpPr>
                      <a:xfrm>
                        <a:off x="809625" y="0"/>
                        <a:ext cx="2066925" cy="299084"/>
                        <a:chOff x="-44546" y="0"/>
                        <a:chExt cx="1787141" cy="299084"/>
                      </a:xfrm>
                    </p:grpSpPr>
                    <p:sp>
                      <p:nvSpPr>
                        <p:cNvPr id="145" name="文本框 2"/>
                        <p:cNvSpPr txBox="1">
                          <a:spLocks noChangeArrowheads="1"/>
                        </p:cNvSpPr>
                        <p:nvPr/>
                      </p:nvSpPr>
                      <p:spPr bwMode="auto">
                        <a:xfrm>
                          <a:off x="-44546" y="0"/>
                          <a:ext cx="492855" cy="2990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46" name="组合 145"/>
                        <p:cNvGrpSpPr/>
                        <p:nvPr/>
                      </p:nvGrpSpPr>
                      <p:grpSpPr>
                        <a:xfrm>
                          <a:off x="409403" y="0"/>
                          <a:ext cx="1333192" cy="298703"/>
                          <a:chOff x="-172" y="0"/>
                          <a:chExt cx="1333192" cy="298703"/>
                        </a:xfrm>
                      </p:grpSpPr>
                      <p:grpSp>
                        <p:nvGrpSpPr>
                          <p:cNvPr id="147" name="组合 146"/>
                          <p:cNvGrpSpPr/>
                          <p:nvPr/>
                        </p:nvGrpSpPr>
                        <p:grpSpPr>
                          <a:xfrm>
                            <a:off x="-172" y="0"/>
                            <a:ext cx="894540" cy="298703"/>
                            <a:chOff x="-172" y="0"/>
                            <a:chExt cx="894540" cy="298703"/>
                          </a:xfrm>
                        </p:grpSpPr>
                        <p:sp>
                          <p:nvSpPr>
                            <p:cNvPr id="149" name="文本框 2"/>
                            <p:cNvSpPr txBox="1">
                              <a:spLocks noChangeArrowheads="1"/>
                            </p:cNvSpPr>
                            <p:nvPr/>
                          </p:nvSpPr>
                          <p:spPr bwMode="auto">
                            <a:xfrm>
                              <a:off x="-172"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0" name="文本框 2"/>
                            <p:cNvSpPr txBox="1">
                              <a:spLocks noChangeArrowheads="1"/>
                            </p:cNvSpPr>
                            <p:nvPr/>
                          </p:nvSpPr>
                          <p:spPr bwMode="auto">
                            <a:xfrm>
                              <a:off x="446694"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User3</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48" name="文本框 2"/>
                          <p:cNvSpPr txBox="1">
                            <a:spLocks noChangeArrowheads="1"/>
                          </p:cNvSpPr>
                          <p:nvPr/>
                        </p:nvSpPr>
                        <p:spPr bwMode="auto">
                          <a:xfrm>
                            <a:off x="885346" y="0"/>
                            <a:ext cx="447674" cy="2984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User4</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111" name="组合 110"/>
                      <p:cNvGrpSpPr/>
                      <p:nvPr/>
                    </p:nvGrpSpPr>
                    <p:grpSpPr>
                      <a:xfrm>
                        <a:off x="0" y="685800"/>
                        <a:ext cx="4086225" cy="781050"/>
                        <a:chOff x="0" y="0"/>
                        <a:chExt cx="4086225" cy="781050"/>
                      </a:xfrm>
                    </p:grpSpPr>
                    <p:grpSp>
                      <p:nvGrpSpPr>
                        <p:cNvPr id="112" name="组合 111"/>
                        <p:cNvGrpSpPr/>
                        <p:nvPr/>
                      </p:nvGrpSpPr>
                      <p:grpSpPr>
                        <a:xfrm>
                          <a:off x="0" y="0"/>
                          <a:ext cx="1333500" cy="781050"/>
                          <a:chOff x="0" y="0"/>
                          <a:chExt cx="1333500" cy="781050"/>
                        </a:xfrm>
                      </p:grpSpPr>
                      <p:grpSp>
                        <p:nvGrpSpPr>
                          <p:cNvPr id="133" name="组合 132"/>
                          <p:cNvGrpSpPr/>
                          <p:nvPr/>
                        </p:nvGrpSpPr>
                        <p:grpSpPr>
                          <a:xfrm>
                            <a:off x="0" y="0"/>
                            <a:ext cx="1333500" cy="242712"/>
                            <a:chOff x="0" y="0"/>
                            <a:chExt cx="1333500" cy="242712"/>
                          </a:xfrm>
                        </p:grpSpPr>
                        <p:grpSp>
                          <p:nvGrpSpPr>
                            <p:cNvPr id="141" name="组合 140"/>
                            <p:cNvGrpSpPr/>
                            <p:nvPr/>
                          </p:nvGrpSpPr>
                          <p:grpSpPr>
                            <a:xfrm>
                              <a:off x="0" y="0"/>
                              <a:ext cx="895984" cy="242712"/>
                              <a:chOff x="0" y="0"/>
                              <a:chExt cx="895984" cy="242712"/>
                            </a:xfrm>
                          </p:grpSpPr>
                          <p:sp>
                            <p:nvSpPr>
                              <p:cNvPr id="143"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Con</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44" name="文本框 2"/>
                              <p:cNvSpPr txBox="1">
                                <a:spLocks noChangeArrowheads="1"/>
                              </p:cNvSpPr>
                              <p:nvPr/>
                            </p:nvSpPr>
                            <p:spPr bwMode="auto">
                              <a:xfrm>
                                <a:off x="447675" y="0"/>
                                <a:ext cx="448309"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42" name="文本框 2"/>
                            <p:cNvSpPr txBox="1">
                              <a:spLocks noChangeArrowheads="1"/>
                            </p:cNvSpPr>
                            <p:nvPr/>
                          </p:nvSpPr>
                          <p:spPr bwMode="auto">
                            <a:xfrm>
                              <a:off x="88582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Test</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34" name="组合 133"/>
                          <p:cNvGrpSpPr/>
                          <p:nvPr/>
                        </p:nvGrpSpPr>
                        <p:grpSpPr>
                          <a:xfrm>
                            <a:off x="114300" y="295275"/>
                            <a:ext cx="1123950" cy="485775"/>
                            <a:chOff x="0" y="0"/>
                            <a:chExt cx="1123950" cy="485775"/>
                          </a:xfrm>
                        </p:grpSpPr>
                        <p:grpSp>
                          <p:nvGrpSpPr>
                            <p:cNvPr id="135" name="组合 134"/>
                            <p:cNvGrpSpPr/>
                            <p:nvPr/>
                          </p:nvGrpSpPr>
                          <p:grpSpPr>
                            <a:xfrm>
                              <a:off x="0" y="19050"/>
                              <a:ext cx="238125" cy="466725"/>
                              <a:chOff x="0" y="0"/>
                              <a:chExt cx="238125" cy="466725"/>
                            </a:xfrm>
                          </p:grpSpPr>
                          <p:sp>
                            <p:nvSpPr>
                              <p:cNvPr id="139" name="流程图: 联系 1153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40" name="直接箭头连接符 13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6" name="组合 135"/>
                            <p:cNvGrpSpPr/>
                            <p:nvPr/>
                          </p:nvGrpSpPr>
                          <p:grpSpPr>
                            <a:xfrm>
                              <a:off x="885825" y="0"/>
                              <a:ext cx="238125" cy="466725"/>
                              <a:chOff x="0" y="0"/>
                              <a:chExt cx="238125" cy="466725"/>
                            </a:xfrm>
                          </p:grpSpPr>
                          <p:sp>
                            <p:nvSpPr>
                              <p:cNvPr id="137" name="流程图: 联系 1154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38" name="直接箭头连接符 13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13" name="组合 112"/>
                        <p:cNvGrpSpPr/>
                        <p:nvPr/>
                      </p:nvGrpSpPr>
                      <p:grpSpPr>
                        <a:xfrm>
                          <a:off x="1476375" y="0"/>
                          <a:ext cx="2609850" cy="762000"/>
                          <a:chOff x="0" y="0"/>
                          <a:chExt cx="2609850" cy="762000"/>
                        </a:xfrm>
                      </p:grpSpPr>
                      <p:grpSp>
                        <p:nvGrpSpPr>
                          <p:cNvPr id="117" name="组合 116"/>
                          <p:cNvGrpSpPr/>
                          <p:nvPr/>
                        </p:nvGrpSpPr>
                        <p:grpSpPr>
                          <a:xfrm>
                            <a:off x="0" y="0"/>
                            <a:ext cx="895350" cy="762000"/>
                            <a:chOff x="0" y="0"/>
                            <a:chExt cx="895350" cy="762000"/>
                          </a:xfrm>
                        </p:grpSpPr>
                        <p:grpSp>
                          <p:nvGrpSpPr>
                            <p:cNvPr id="123" name="组合 122"/>
                            <p:cNvGrpSpPr/>
                            <p:nvPr/>
                          </p:nvGrpSpPr>
                          <p:grpSpPr>
                            <a:xfrm>
                              <a:off x="0" y="0"/>
                              <a:ext cx="895350" cy="242712"/>
                              <a:chOff x="0" y="0"/>
                              <a:chExt cx="895350" cy="242712"/>
                            </a:xfrm>
                          </p:grpSpPr>
                          <p:sp>
                            <p:nvSpPr>
                              <p:cNvPr id="131"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32"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24" name="组合 123"/>
                            <p:cNvGrpSpPr/>
                            <p:nvPr/>
                          </p:nvGrpSpPr>
                          <p:grpSpPr>
                            <a:xfrm>
                              <a:off x="76200" y="295275"/>
                              <a:ext cx="685800" cy="466725"/>
                              <a:chOff x="0" y="0"/>
                              <a:chExt cx="685800" cy="466725"/>
                            </a:xfrm>
                          </p:grpSpPr>
                          <p:grpSp>
                            <p:nvGrpSpPr>
                              <p:cNvPr id="125" name="组合 124"/>
                              <p:cNvGrpSpPr/>
                              <p:nvPr/>
                            </p:nvGrpSpPr>
                            <p:grpSpPr>
                              <a:xfrm>
                                <a:off x="0" y="0"/>
                                <a:ext cx="238125" cy="466725"/>
                                <a:chOff x="0" y="0"/>
                                <a:chExt cx="238125" cy="466725"/>
                              </a:xfrm>
                            </p:grpSpPr>
                            <p:sp>
                              <p:nvSpPr>
                                <p:cNvPr id="129" name="流程图: 联系 11554"/>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30" name="直接箭头连接符 12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47675" y="0"/>
                                <a:ext cx="238125" cy="466725"/>
                                <a:chOff x="0" y="0"/>
                                <a:chExt cx="238125" cy="466725"/>
                              </a:xfrm>
                            </p:grpSpPr>
                            <p:sp>
                              <p:nvSpPr>
                                <p:cNvPr id="127" name="流程图: 联系 11557"/>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28" name="直接箭头连接符 12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18" name="组合 117"/>
                          <p:cNvGrpSpPr/>
                          <p:nvPr/>
                        </p:nvGrpSpPr>
                        <p:grpSpPr>
                          <a:xfrm>
                            <a:off x="1076325" y="0"/>
                            <a:ext cx="1533525" cy="242712"/>
                            <a:chOff x="2200275" y="-1317625"/>
                            <a:chExt cx="1533525" cy="242712"/>
                          </a:xfrm>
                        </p:grpSpPr>
                        <p:grpSp>
                          <p:nvGrpSpPr>
                            <p:cNvPr id="119" name="组合 118"/>
                            <p:cNvGrpSpPr/>
                            <p:nvPr/>
                          </p:nvGrpSpPr>
                          <p:grpSpPr>
                            <a:xfrm>
                              <a:off x="2200275" y="-1317625"/>
                              <a:ext cx="1095375" cy="242712"/>
                              <a:chOff x="2200275" y="-1317625"/>
                              <a:chExt cx="1095375" cy="242712"/>
                            </a:xfrm>
                          </p:grpSpPr>
                          <p:sp>
                            <p:nvSpPr>
                              <p:cNvPr id="121" name="文本框 2"/>
                              <p:cNvSpPr txBox="1">
                                <a:spLocks noChangeArrowheads="1"/>
                              </p:cNvSpPr>
                              <p:nvPr/>
                            </p:nvSpPr>
                            <p:spPr bwMode="auto">
                              <a:xfrm>
                                <a:off x="2200275" y="-1317625"/>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Mail</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22" name="文本框 2"/>
                              <p:cNvSpPr txBox="1">
                                <a:spLocks noChangeArrowheads="1"/>
                              </p:cNvSpPr>
                              <p:nvPr/>
                            </p:nvSpPr>
                            <p:spPr bwMode="auto">
                              <a:xfrm>
                                <a:off x="2847975" y="-1317625"/>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Da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20" name="文本框 2"/>
                            <p:cNvSpPr txBox="1">
                              <a:spLocks noChangeArrowheads="1"/>
                            </p:cNvSpPr>
                            <p:nvPr/>
                          </p:nvSpPr>
                          <p:spPr bwMode="auto">
                            <a:xfrm>
                              <a:off x="3286125" y="-1317625"/>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114" name="组合 113"/>
                        <p:cNvGrpSpPr/>
                        <p:nvPr/>
                      </p:nvGrpSpPr>
                      <p:grpSpPr>
                        <a:xfrm>
                          <a:off x="3733800" y="304800"/>
                          <a:ext cx="238125" cy="466725"/>
                          <a:chOff x="0" y="0"/>
                          <a:chExt cx="238125" cy="466725"/>
                        </a:xfrm>
                      </p:grpSpPr>
                      <p:sp>
                        <p:nvSpPr>
                          <p:cNvPr id="115" name="流程图: 联系 1156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16" name="直接箭头连接符 115"/>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05" name="组合 104"/>
                    <p:cNvGrpSpPr/>
                    <p:nvPr/>
                  </p:nvGrpSpPr>
                  <p:grpSpPr>
                    <a:xfrm>
                      <a:off x="666750" y="295275"/>
                      <a:ext cx="3048000" cy="371475"/>
                      <a:chOff x="0" y="0"/>
                      <a:chExt cx="3048000" cy="371475"/>
                    </a:xfrm>
                  </p:grpSpPr>
                  <p:cxnSp>
                    <p:nvCxnSpPr>
                      <p:cNvPr id="106" name="直接箭头连接符 105"/>
                      <p:cNvCxnSpPr/>
                      <p:nvPr/>
                    </p:nvCxnSpPr>
                    <p:spPr>
                      <a:xfrm flipH="1">
                        <a:off x="0" y="19050"/>
                        <a:ext cx="40005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p:nvPr/>
                    </p:nvCxnSpPr>
                    <p:spPr>
                      <a:xfrm>
                        <a:off x="971550" y="19050"/>
                        <a:ext cx="276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a:off x="1419225" y="0"/>
                        <a:ext cx="676275" cy="36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接箭头连接符 108"/>
                      <p:cNvCxnSpPr/>
                      <p:nvPr/>
                    </p:nvCxnSpPr>
                    <p:spPr>
                      <a:xfrm>
                        <a:off x="2009775" y="19050"/>
                        <a:ext cx="1038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grpSp>
            <p:nvGrpSpPr>
              <p:cNvPr id="79" name="组合 78"/>
              <p:cNvGrpSpPr/>
              <p:nvPr/>
            </p:nvGrpSpPr>
            <p:grpSpPr>
              <a:xfrm>
                <a:off x="904875" y="990600"/>
                <a:ext cx="2828925" cy="1343025"/>
                <a:chOff x="0" y="0"/>
                <a:chExt cx="2828925" cy="1343025"/>
              </a:xfrm>
            </p:grpSpPr>
            <p:grpSp>
              <p:nvGrpSpPr>
                <p:cNvPr id="80" name="组合 79"/>
                <p:cNvGrpSpPr/>
                <p:nvPr/>
              </p:nvGrpSpPr>
              <p:grpSpPr>
                <a:xfrm>
                  <a:off x="0" y="571500"/>
                  <a:ext cx="895350" cy="242712"/>
                  <a:chOff x="0" y="0"/>
                  <a:chExt cx="895350" cy="242712"/>
                </a:xfrm>
              </p:grpSpPr>
              <p:sp>
                <p:nvSpPr>
                  <p:cNvPr id="98"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Exp</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9"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dirty="0" err="1">
                        <a:effectLst/>
                        <a:latin typeface="Times New Roman" panose="02020603050405020304" pitchFamily="18" charset="0"/>
                        <a:ea typeface="宋体" panose="02010600030101010101" pitchFamily="2" charset="-122"/>
                        <a:cs typeface="宋体" panose="02010600030101010101" pitchFamily="2" charset="-122"/>
                      </a:rPr>
                      <a:t>Obj</a:t>
                    </a:r>
                    <a:endParaRPr lang="zh-CN" sz="12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cxnSp>
              <p:nvCxnSpPr>
                <p:cNvPr id="81" name="直接箭头连接符 80"/>
                <p:cNvCxnSpPr/>
                <p:nvPr/>
              </p:nvCxnSpPr>
              <p:spPr>
                <a:xfrm>
                  <a:off x="342900" y="0"/>
                  <a:ext cx="95250" cy="55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2" name="组合 81"/>
                <p:cNvGrpSpPr/>
                <p:nvPr/>
              </p:nvGrpSpPr>
              <p:grpSpPr>
                <a:xfrm>
                  <a:off x="1933575" y="523875"/>
                  <a:ext cx="895350" cy="242712"/>
                  <a:chOff x="0" y="0"/>
                  <a:chExt cx="895350" cy="242712"/>
                </a:xfrm>
              </p:grpSpPr>
              <p:sp>
                <p:nvSpPr>
                  <p:cNvPr id="96" name="文本框 2"/>
                  <p:cNvSpPr txBox="1">
                    <a:spLocks noChangeArrowheads="1"/>
                  </p:cNvSpPr>
                  <p:nvPr/>
                </p:nvSpPr>
                <p:spPr bwMode="auto">
                  <a:xfrm>
                    <a:off x="0" y="0"/>
                    <a:ext cx="448309"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indent="66675"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p</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7"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Obj</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83" name="组合 82"/>
                <p:cNvGrpSpPr/>
                <p:nvPr/>
              </p:nvGrpSpPr>
              <p:grpSpPr>
                <a:xfrm>
                  <a:off x="76200" y="866775"/>
                  <a:ext cx="238125" cy="466725"/>
                  <a:chOff x="0" y="0"/>
                  <a:chExt cx="238125" cy="466725"/>
                </a:xfrm>
              </p:grpSpPr>
              <p:sp>
                <p:nvSpPr>
                  <p:cNvPr id="94" name="流程图: 联系 1151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95" name="直接箭头连接符 94"/>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4" name="直接箭头连接符 83"/>
                <p:cNvCxnSpPr/>
                <p:nvPr/>
              </p:nvCxnSpPr>
              <p:spPr>
                <a:xfrm flipH="1">
                  <a:off x="2314575" y="19050"/>
                  <a:ext cx="133350" cy="48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514350" y="876300"/>
                  <a:ext cx="238125" cy="466725"/>
                  <a:chOff x="0" y="0"/>
                  <a:chExt cx="238125" cy="466725"/>
                </a:xfrm>
              </p:grpSpPr>
              <p:sp>
                <p:nvSpPr>
                  <p:cNvPr id="92" name="流程图: 联系 11582"/>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93" name="直接箭头连接符 92"/>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6" name="组合 85"/>
                <p:cNvGrpSpPr/>
                <p:nvPr/>
              </p:nvGrpSpPr>
              <p:grpSpPr>
                <a:xfrm>
                  <a:off x="2009775" y="828675"/>
                  <a:ext cx="238125" cy="466725"/>
                  <a:chOff x="0" y="0"/>
                  <a:chExt cx="238125" cy="466725"/>
                </a:xfrm>
              </p:grpSpPr>
              <p:sp>
                <p:nvSpPr>
                  <p:cNvPr id="90" name="流程图: 联系 1158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91" name="直接箭头连接符 90"/>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7" name="组合 86"/>
                <p:cNvGrpSpPr/>
                <p:nvPr/>
              </p:nvGrpSpPr>
              <p:grpSpPr>
                <a:xfrm>
                  <a:off x="2486025" y="828675"/>
                  <a:ext cx="238125" cy="466725"/>
                  <a:chOff x="0" y="0"/>
                  <a:chExt cx="238125" cy="466725"/>
                </a:xfrm>
              </p:grpSpPr>
              <p:sp>
                <p:nvSpPr>
                  <p:cNvPr id="88" name="流程图: 联系 11588"/>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89" name="直接箭头连接符 88"/>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sp>
          <p:nvSpPr>
            <p:cNvPr id="77" name="Text Box 827"/>
            <p:cNvSpPr txBox="1">
              <a:spLocks noChangeArrowheads="1"/>
            </p:cNvSpPr>
            <p:nvPr/>
          </p:nvSpPr>
          <p:spPr bwMode="auto">
            <a:xfrm>
              <a:off x="1457325" y="2581275"/>
              <a:ext cx="1998345" cy="296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dirty="0">
                  <a:effectLst/>
                  <a:latin typeface="Times New Roman" panose="02020603050405020304" pitchFamily="18" charset="0"/>
                  <a:ea typeface="宋体" panose="02010600030101010101" pitchFamily="2" charset="-122"/>
                  <a:cs typeface="宋体" panose="02010600030101010101" pitchFamily="2" charset="-122"/>
                </a:rPr>
                <a:t>图</a:t>
              </a:r>
              <a:r>
                <a:rPr lang="en-US" sz="1600" b="1" kern="100" dirty="0">
                  <a:effectLst/>
                  <a:latin typeface="Times New Roman" panose="02020603050405020304" pitchFamily="18" charset="0"/>
                  <a:ea typeface="宋体" panose="02010600030101010101" pitchFamily="2" charset="-122"/>
                  <a:cs typeface="宋体" panose="02010600030101010101" pitchFamily="2" charset="-122"/>
                </a:rPr>
                <a:t>8-12  </a:t>
              </a:r>
              <a:r>
                <a:rPr lang="zh-CN" sz="1600" b="1" kern="100" dirty="0">
                  <a:effectLst/>
                  <a:latin typeface="Times New Roman" panose="02020603050405020304" pitchFamily="18" charset="0"/>
                  <a:ea typeface="宋体" panose="02010600030101010101" pitchFamily="2" charset="-122"/>
                  <a:cs typeface="宋体" panose="02010600030101010101" pitchFamily="2" charset="-122"/>
                </a:rPr>
                <a:t>多级目录结构</a:t>
              </a:r>
            </a:p>
          </p:txBody>
        </p:sp>
      </p:grpSp>
    </p:spTree>
    <p:extLst>
      <p:ext uri="{BB962C8B-B14F-4D97-AF65-F5344CB8AC3E}">
        <p14:creationId xmlns:p14="http://schemas.microsoft.com/office/powerpoint/2010/main" val="4119060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78BDDF-7A9A-43D3-9725-D71BE400A320}"/>
              </a:ext>
            </a:extLst>
          </p:cNvPr>
          <p:cNvSpPr>
            <a:spLocks noGrp="1"/>
          </p:cNvSpPr>
          <p:nvPr>
            <p:ph type="body" sz="quarter" idx="12"/>
          </p:nvPr>
        </p:nvSpPr>
        <p:spPr/>
        <p:txBody>
          <a:bodyPr/>
          <a:lstStyle/>
          <a:p>
            <a:r>
              <a:rPr lang="zh-CN" altLang="en-US" dirty="0"/>
              <a:t>文件的存储设备</a:t>
            </a:r>
          </a:p>
        </p:txBody>
      </p:sp>
      <p:sp>
        <p:nvSpPr>
          <p:cNvPr id="3" name="内容占位符 2">
            <a:extLst>
              <a:ext uri="{FF2B5EF4-FFF2-40B4-BE49-F238E27FC236}">
                <a16:creationId xmlns:a16="http://schemas.microsoft.com/office/drawing/2014/main" id="{48CBA4A3-2EBE-4CD7-AF9C-87CF9BFA8952}"/>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E98F9D3A-86F6-48F6-B4DE-0247E47A93B5}"/>
              </a:ext>
            </a:extLst>
          </p:cNvPr>
          <p:cNvSpPr txBox="1">
            <a:spLocks noChangeArrowheads="1"/>
          </p:cNvSpPr>
          <p:nvPr/>
        </p:nvSpPr>
        <p:spPr>
          <a:xfrm>
            <a:off x="838200" y="1125538"/>
            <a:ext cx="7766050" cy="53276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gn="just">
              <a:lnSpc>
                <a:spcPct val="80000"/>
              </a:lnSpc>
            </a:pPr>
            <a:r>
              <a:rPr lang="zh-CN" altLang="en-US" dirty="0">
                <a:solidFill>
                  <a:srgbClr val="FF0369"/>
                </a:solidFill>
                <a:latin typeface="宋体" panose="02010600030101010101" pitchFamily="2" charset="-122"/>
              </a:rPr>
              <a:t>顺序存取设备</a:t>
            </a:r>
            <a:r>
              <a:rPr lang="en-US" altLang="zh-CN" dirty="0">
                <a:solidFill>
                  <a:srgbClr val="FF0369"/>
                </a:solidFill>
                <a:latin typeface="Courier New" panose="02070309020205020404" pitchFamily="49" charset="0"/>
              </a:rPr>
              <a:t>——</a:t>
            </a:r>
            <a:r>
              <a:rPr lang="zh-CN" altLang="en-US" dirty="0">
                <a:solidFill>
                  <a:srgbClr val="FF0369"/>
                </a:solidFill>
                <a:latin typeface="宋体" panose="02010600030101010101" pitchFamily="2" charset="-122"/>
              </a:rPr>
              <a:t>磁带</a:t>
            </a:r>
          </a:p>
          <a:p>
            <a:pPr marL="990600" lvl="1" indent="-533400" algn="just">
              <a:lnSpc>
                <a:spcPct val="80000"/>
              </a:lnSpc>
            </a:pPr>
            <a:r>
              <a:rPr lang="zh-CN" altLang="en-US" b="1" dirty="0">
                <a:latin typeface="宋体" panose="02010600030101010101" pitchFamily="2" charset="-122"/>
              </a:rPr>
              <a:t>文件存取最简单的方法是顺序存取，即严格按文件信息单位排列的顺序依次存取。</a:t>
            </a:r>
          </a:p>
          <a:p>
            <a:pPr marL="609600" indent="-609600" algn="just">
              <a:lnSpc>
                <a:spcPct val="80000"/>
              </a:lnSpc>
            </a:pPr>
            <a:endParaRPr lang="zh-CN" altLang="en-US" dirty="0">
              <a:solidFill>
                <a:srgbClr val="FF0369"/>
              </a:solidFill>
              <a:latin typeface="宋体" panose="02010600030101010101" pitchFamily="2" charset="-122"/>
            </a:endParaRPr>
          </a:p>
          <a:p>
            <a:pPr marL="609600" indent="-609600" algn="just">
              <a:lnSpc>
                <a:spcPct val="80000"/>
              </a:lnSpc>
            </a:pPr>
            <a:endParaRPr lang="zh-CN" altLang="en-US" sz="1200" dirty="0">
              <a:solidFill>
                <a:srgbClr val="FF0369"/>
              </a:solidFill>
              <a:latin typeface="宋体" panose="02010600030101010101" pitchFamily="2" charset="-122"/>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2000" b="1" dirty="0">
              <a:solidFill>
                <a:srgbClr val="1625B2"/>
              </a:solidFill>
            </a:endParaRPr>
          </a:p>
          <a:p>
            <a:pPr marL="609600" indent="-609600">
              <a:lnSpc>
                <a:spcPct val="80000"/>
              </a:lnSpc>
            </a:pPr>
            <a:endParaRPr lang="zh-CN" altLang="en-US" sz="2000" b="1" dirty="0">
              <a:solidFill>
                <a:srgbClr val="1625B2"/>
              </a:solidFill>
            </a:endParaRPr>
          </a:p>
          <a:p>
            <a:pPr marL="609600" indent="-609600">
              <a:lnSpc>
                <a:spcPct val="80000"/>
              </a:lnSpc>
            </a:pPr>
            <a:r>
              <a:rPr lang="zh-CN" altLang="en-US" b="1" dirty="0">
                <a:solidFill>
                  <a:srgbClr val="1625B2"/>
                </a:solidFill>
              </a:rPr>
              <a:t>磁带设备的存取速度与下列因素有关:</a:t>
            </a:r>
          </a:p>
          <a:p>
            <a:pPr marL="990600" lvl="1" indent="-533400">
              <a:lnSpc>
                <a:spcPct val="80000"/>
              </a:lnSpc>
            </a:pPr>
            <a:r>
              <a:rPr lang="zh-CN" altLang="en-US" b="1" dirty="0"/>
              <a:t>信息密度(字符数/英寸)</a:t>
            </a:r>
          </a:p>
          <a:p>
            <a:pPr marL="990600" lvl="1" indent="-533400">
              <a:lnSpc>
                <a:spcPct val="80000"/>
              </a:lnSpc>
            </a:pPr>
            <a:r>
              <a:rPr lang="zh-CN" altLang="en-US" b="1" dirty="0"/>
              <a:t>磁带带速(英寸/秒)</a:t>
            </a:r>
          </a:p>
          <a:p>
            <a:pPr marL="990600" lvl="1" indent="-533400">
              <a:lnSpc>
                <a:spcPct val="80000"/>
              </a:lnSpc>
            </a:pPr>
            <a:r>
              <a:rPr lang="zh-CN" altLang="en-US" b="1" dirty="0"/>
              <a:t>块间间隙</a:t>
            </a:r>
          </a:p>
          <a:p>
            <a:pPr marL="609600" indent="-609600" algn="just">
              <a:lnSpc>
                <a:spcPct val="80000"/>
              </a:lnSpc>
            </a:pPr>
            <a:endParaRPr lang="zh-CN" altLang="en-US" dirty="0">
              <a:solidFill>
                <a:srgbClr val="FF0369"/>
              </a:solidFill>
              <a:latin typeface="宋体" panose="02010600030101010101" pitchFamily="2" charset="-122"/>
            </a:endParaRPr>
          </a:p>
        </p:txBody>
      </p:sp>
      <p:grpSp>
        <p:nvGrpSpPr>
          <p:cNvPr id="5" name="Group 4">
            <a:extLst>
              <a:ext uri="{FF2B5EF4-FFF2-40B4-BE49-F238E27FC236}">
                <a16:creationId xmlns:a16="http://schemas.microsoft.com/office/drawing/2014/main" id="{D9B73302-3D79-45D5-A000-3447061B6C1C}"/>
              </a:ext>
            </a:extLst>
          </p:cNvPr>
          <p:cNvGrpSpPr>
            <a:grpSpLocks/>
          </p:cNvGrpSpPr>
          <p:nvPr/>
        </p:nvGrpSpPr>
        <p:grpSpPr bwMode="auto">
          <a:xfrm>
            <a:off x="1066800" y="2587625"/>
            <a:ext cx="6781800" cy="912813"/>
            <a:chOff x="336" y="672"/>
            <a:chExt cx="4272" cy="624"/>
          </a:xfrm>
        </p:grpSpPr>
        <p:grpSp>
          <p:nvGrpSpPr>
            <p:cNvPr id="6" name="Group 5">
              <a:extLst>
                <a:ext uri="{FF2B5EF4-FFF2-40B4-BE49-F238E27FC236}">
                  <a16:creationId xmlns:a16="http://schemas.microsoft.com/office/drawing/2014/main" id="{4476445B-6585-4563-B57C-352EFDB04CB6}"/>
                </a:ext>
              </a:extLst>
            </p:cNvPr>
            <p:cNvGrpSpPr>
              <a:grpSpLocks/>
            </p:cNvGrpSpPr>
            <p:nvPr/>
          </p:nvGrpSpPr>
          <p:grpSpPr bwMode="auto">
            <a:xfrm>
              <a:off x="336" y="960"/>
              <a:ext cx="4272" cy="336"/>
              <a:chOff x="144" y="960"/>
              <a:chExt cx="4272" cy="336"/>
            </a:xfrm>
          </p:grpSpPr>
          <p:sp>
            <p:nvSpPr>
              <p:cNvPr id="8" name="Rectangle 6">
                <a:extLst>
                  <a:ext uri="{FF2B5EF4-FFF2-40B4-BE49-F238E27FC236}">
                    <a16:creationId xmlns:a16="http://schemas.microsoft.com/office/drawing/2014/main" id="{B20DC5A3-5EDD-4B19-A535-085F1DD466BA}"/>
                  </a:ext>
                </a:extLst>
              </p:cNvPr>
              <p:cNvSpPr>
                <a:spLocks noChangeArrowheads="1"/>
              </p:cNvSpPr>
              <p:nvPr/>
            </p:nvSpPr>
            <p:spPr bwMode="auto">
              <a:xfrm>
                <a:off x="3147" y="1008"/>
                <a:ext cx="78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2400" b="1">
                    <a:latin typeface="楷体_GB2312" pitchFamily="49" charset="-122"/>
                    <a:ea typeface="楷体_GB2312" pitchFamily="49" charset="-122"/>
                  </a:rPr>
                  <a:t>第</a:t>
                </a:r>
                <a:r>
                  <a:rPr lang="en-US" altLang="zh-CN" sz="2400" b="1">
                    <a:latin typeface="楷体_GB2312" pitchFamily="49" charset="-122"/>
                    <a:ea typeface="楷体_GB2312" pitchFamily="49" charset="-122"/>
                  </a:rPr>
                  <a:t>i+1</a:t>
                </a:r>
                <a:r>
                  <a:rPr lang="zh-CN" altLang="en-US" sz="2400" b="1">
                    <a:latin typeface="楷体_GB2312" pitchFamily="49" charset="-122"/>
                    <a:ea typeface="楷体_GB2312" pitchFamily="49" charset="-122"/>
                  </a:rPr>
                  <a:t>块</a:t>
                </a:r>
              </a:p>
            </p:txBody>
          </p:sp>
          <p:sp>
            <p:nvSpPr>
              <p:cNvPr id="9" name="Rectangle 7">
                <a:extLst>
                  <a:ext uri="{FF2B5EF4-FFF2-40B4-BE49-F238E27FC236}">
                    <a16:creationId xmlns:a16="http://schemas.microsoft.com/office/drawing/2014/main" id="{F091B87F-D3C8-4604-BF14-F683F2F829BD}"/>
                  </a:ext>
                </a:extLst>
              </p:cNvPr>
              <p:cNvSpPr>
                <a:spLocks noChangeArrowheads="1"/>
              </p:cNvSpPr>
              <p:nvPr/>
            </p:nvSpPr>
            <p:spPr bwMode="auto">
              <a:xfrm>
                <a:off x="2319" y="1008"/>
                <a:ext cx="8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r>
                  <a:rPr lang="zh-CN" altLang="en-US" sz="2400" b="1">
                    <a:latin typeface="楷体_GB2312" pitchFamily="49" charset="-122"/>
                    <a:ea typeface="楷体_GB2312" pitchFamily="49" charset="-122"/>
                  </a:rPr>
                  <a:t>间隙</a:t>
                </a:r>
              </a:p>
            </p:txBody>
          </p:sp>
          <p:sp>
            <p:nvSpPr>
              <p:cNvPr id="10" name="Rectangle 8">
                <a:extLst>
                  <a:ext uri="{FF2B5EF4-FFF2-40B4-BE49-F238E27FC236}">
                    <a16:creationId xmlns:a16="http://schemas.microsoft.com/office/drawing/2014/main" id="{63009CDD-0FB0-4C51-86FF-B28FD2763C0E}"/>
                  </a:ext>
                </a:extLst>
              </p:cNvPr>
              <p:cNvSpPr>
                <a:spLocks noChangeArrowheads="1"/>
              </p:cNvSpPr>
              <p:nvPr/>
            </p:nvSpPr>
            <p:spPr bwMode="auto">
              <a:xfrm>
                <a:off x="1531" y="1008"/>
                <a:ext cx="78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r>
                  <a:rPr lang="zh-CN" altLang="en-US" sz="2400" b="1">
                    <a:latin typeface="楷体_GB2312" pitchFamily="49" charset="-122"/>
                    <a:ea typeface="楷体_GB2312" pitchFamily="49" charset="-122"/>
                  </a:rPr>
                  <a:t>第</a:t>
                </a:r>
                <a:r>
                  <a:rPr lang="en-US" altLang="zh-CN" sz="2400" b="1">
                    <a:latin typeface="楷体_GB2312" pitchFamily="49" charset="-122"/>
                    <a:ea typeface="楷体_GB2312" pitchFamily="49" charset="-122"/>
                  </a:rPr>
                  <a:t>i</a:t>
                </a:r>
                <a:r>
                  <a:rPr lang="zh-CN" altLang="en-US" sz="2400" b="1">
                    <a:latin typeface="楷体_GB2312" pitchFamily="49" charset="-122"/>
                    <a:ea typeface="楷体_GB2312" pitchFamily="49" charset="-122"/>
                  </a:rPr>
                  <a:t>块</a:t>
                </a:r>
              </a:p>
            </p:txBody>
          </p:sp>
          <p:sp>
            <p:nvSpPr>
              <p:cNvPr id="11" name="Rectangle 9">
                <a:extLst>
                  <a:ext uri="{FF2B5EF4-FFF2-40B4-BE49-F238E27FC236}">
                    <a16:creationId xmlns:a16="http://schemas.microsoft.com/office/drawing/2014/main" id="{8038D916-BC10-4329-A137-323028F48129}"/>
                  </a:ext>
                </a:extLst>
              </p:cNvPr>
              <p:cNvSpPr>
                <a:spLocks noChangeArrowheads="1"/>
              </p:cNvSpPr>
              <p:nvPr/>
            </p:nvSpPr>
            <p:spPr bwMode="auto">
              <a:xfrm>
                <a:off x="624" y="1008"/>
                <a:ext cx="90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2400" b="1">
                  <a:latin typeface="楷体_GB2312" pitchFamily="49" charset="-122"/>
                  <a:ea typeface="楷体_GB2312" pitchFamily="49" charset="-122"/>
                </a:endParaRPr>
              </a:p>
            </p:txBody>
          </p:sp>
          <p:sp>
            <p:nvSpPr>
              <p:cNvPr id="12" name="Line 10">
                <a:extLst>
                  <a:ext uri="{FF2B5EF4-FFF2-40B4-BE49-F238E27FC236}">
                    <a16:creationId xmlns:a16="http://schemas.microsoft.com/office/drawing/2014/main" id="{111D3528-52A1-47BF-A3B2-E5DC5765EDC0}"/>
                  </a:ext>
                </a:extLst>
              </p:cNvPr>
              <p:cNvSpPr>
                <a:spLocks noChangeShapeType="1"/>
              </p:cNvSpPr>
              <p:nvPr/>
            </p:nvSpPr>
            <p:spPr bwMode="auto">
              <a:xfrm>
                <a:off x="624" y="1008"/>
                <a:ext cx="33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a:extLst>
                  <a:ext uri="{FF2B5EF4-FFF2-40B4-BE49-F238E27FC236}">
                    <a16:creationId xmlns:a16="http://schemas.microsoft.com/office/drawing/2014/main" id="{F28AFB5E-7305-4C39-B7A1-62851053F7D4}"/>
                  </a:ext>
                </a:extLst>
              </p:cNvPr>
              <p:cNvSpPr>
                <a:spLocks noChangeShapeType="1"/>
              </p:cNvSpPr>
              <p:nvPr/>
            </p:nvSpPr>
            <p:spPr bwMode="auto">
              <a:xfrm>
                <a:off x="624" y="1295"/>
                <a:ext cx="33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a:extLst>
                  <a:ext uri="{FF2B5EF4-FFF2-40B4-BE49-F238E27FC236}">
                    <a16:creationId xmlns:a16="http://schemas.microsoft.com/office/drawing/2014/main" id="{593329AE-6F51-4448-8166-296A5B952EB0}"/>
                  </a:ext>
                </a:extLst>
              </p:cNvPr>
              <p:cNvSpPr>
                <a:spLocks noChangeShapeType="1"/>
              </p:cNvSpPr>
              <p:nvPr/>
            </p:nvSpPr>
            <p:spPr bwMode="auto">
              <a:xfrm>
                <a:off x="624" y="1008"/>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a:extLst>
                  <a:ext uri="{FF2B5EF4-FFF2-40B4-BE49-F238E27FC236}">
                    <a16:creationId xmlns:a16="http://schemas.microsoft.com/office/drawing/2014/main" id="{2D643C7E-F04E-48EB-8BB0-BF4C5287603D}"/>
                  </a:ext>
                </a:extLst>
              </p:cNvPr>
              <p:cNvSpPr>
                <a:spLocks noChangeShapeType="1"/>
              </p:cNvSpPr>
              <p:nvPr/>
            </p:nvSpPr>
            <p:spPr bwMode="auto">
              <a:xfrm>
                <a:off x="3936" y="1008"/>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a:extLst>
                  <a:ext uri="{FF2B5EF4-FFF2-40B4-BE49-F238E27FC236}">
                    <a16:creationId xmlns:a16="http://schemas.microsoft.com/office/drawing/2014/main" id="{00CE15EC-1CED-46C9-B21C-33D85846D488}"/>
                  </a:ext>
                </a:extLst>
              </p:cNvPr>
              <p:cNvSpPr>
                <a:spLocks noChangeShapeType="1"/>
              </p:cNvSpPr>
              <p:nvPr/>
            </p:nvSpPr>
            <p:spPr bwMode="auto">
              <a:xfrm>
                <a:off x="1531" y="1008"/>
                <a:ext cx="0" cy="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a:extLst>
                  <a:ext uri="{FF2B5EF4-FFF2-40B4-BE49-F238E27FC236}">
                    <a16:creationId xmlns:a16="http://schemas.microsoft.com/office/drawing/2014/main" id="{37E2FF17-90F8-406C-B5A4-50FFA9E70CEE}"/>
                  </a:ext>
                </a:extLst>
              </p:cNvPr>
              <p:cNvSpPr>
                <a:spLocks noChangeShapeType="1"/>
              </p:cNvSpPr>
              <p:nvPr/>
            </p:nvSpPr>
            <p:spPr bwMode="auto">
              <a:xfrm>
                <a:off x="2319" y="1008"/>
                <a:ext cx="0" cy="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6">
                <a:extLst>
                  <a:ext uri="{FF2B5EF4-FFF2-40B4-BE49-F238E27FC236}">
                    <a16:creationId xmlns:a16="http://schemas.microsoft.com/office/drawing/2014/main" id="{718C6367-ADB5-4A09-8DD9-A5BF43A69F55}"/>
                  </a:ext>
                </a:extLst>
              </p:cNvPr>
              <p:cNvSpPr>
                <a:spLocks noChangeShapeType="1"/>
              </p:cNvSpPr>
              <p:nvPr/>
            </p:nvSpPr>
            <p:spPr bwMode="auto">
              <a:xfrm>
                <a:off x="3147" y="1008"/>
                <a:ext cx="0" cy="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a:extLst>
                  <a:ext uri="{FF2B5EF4-FFF2-40B4-BE49-F238E27FC236}">
                    <a16:creationId xmlns:a16="http://schemas.microsoft.com/office/drawing/2014/main" id="{426C29A7-0336-4A1C-8178-B9BD4F420F96}"/>
                  </a:ext>
                </a:extLst>
              </p:cNvPr>
              <p:cNvSpPr>
                <a:spLocks noChangeShapeType="1"/>
              </p:cNvSpPr>
              <p:nvPr/>
            </p:nvSpPr>
            <p:spPr bwMode="auto">
              <a:xfrm>
                <a:off x="144" y="100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a:extLst>
                  <a:ext uri="{FF2B5EF4-FFF2-40B4-BE49-F238E27FC236}">
                    <a16:creationId xmlns:a16="http://schemas.microsoft.com/office/drawing/2014/main" id="{CA973B1C-8AFA-49B3-9FA2-80977DC870F7}"/>
                  </a:ext>
                </a:extLst>
              </p:cNvPr>
              <p:cNvSpPr>
                <a:spLocks noChangeShapeType="1"/>
              </p:cNvSpPr>
              <p:nvPr/>
            </p:nvSpPr>
            <p:spPr bwMode="auto">
              <a:xfrm flipH="1">
                <a:off x="144" y="129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6D94FA72-CEBF-485E-A8B3-68CC29EB2887}"/>
                  </a:ext>
                </a:extLst>
              </p:cNvPr>
              <p:cNvSpPr>
                <a:spLocks noChangeShapeType="1"/>
              </p:cNvSpPr>
              <p:nvPr/>
            </p:nvSpPr>
            <p:spPr bwMode="auto">
              <a:xfrm>
                <a:off x="3936" y="100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FCB5D7EE-84CD-49D0-B49A-4AA91C61C440}"/>
                  </a:ext>
                </a:extLst>
              </p:cNvPr>
              <p:cNvSpPr>
                <a:spLocks noChangeShapeType="1"/>
              </p:cNvSpPr>
              <p:nvPr/>
            </p:nvSpPr>
            <p:spPr bwMode="auto">
              <a:xfrm flipH="1">
                <a:off x="3936" y="129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21">
                <a:extLst>
                  <a:ext uri="{FF2B5EF4-FFF2-40B4-BE49-F238E27FC236}">
                    <a16:creationId xmlns:a16="http://schemas.microsoft.com/office/drawing/2014/main" id="{9E719BFB-62C8-4029-B46F-80CF59530072}"/>
                  </a:ext>
                </a:extLst>
              </p:cNvPr>
              <p:cNvSpPr txBox="1">
                <a:spLocks noChangeArrowheads="1"/>
              </p:cNvSpPr>
              <p:nvPr/>
            </p:nvSpPr>
            <p:spPr bwMode="auto">
              <a:xfrm>
                <a:off x="192" y="960"/>
                <a:ext cx="43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imes New Roman" panose="02020603050405020304" pitchFamily="18" charset="0"/>
                    <a:ea typeface="楷体_GB2312" pitchFamily="49" charset="-122"/>
                  </a:rPr>
                  <a:t>…</a:t>
                </a:r>
                <a:endParaRPr lang="zh-CN" altLang="en-US" sz="2000" b="1">
                  <a:latin typeface="楷体_GB2312" pitchFamily="49" charset="-122"/>
                  <a:ea typeface="楷体_GB2312" pitchFamily="49" charset="-122"/>
                </a:endParaRPr>
              </a:p>
            </p:txBody>
          </p:sp>
          <p:sp>
            <p:nvSpPr>
              <p:cNvPr id="24" name="Text Box 22">
                <a:extLst>
                  <a:ext uri="{FF2B5EF4-FFF2-40B4-BE49-F238E27FC236}">
                    <a16:creationId xmlns:a16="http://schemas.microsoft.com/office/drawing/2014/main" id="{3CFADD3F-BE7F-42A2-8388-5214D4014F5C}"/>
                  </a:ext>
                </a:extLst>
              </p:cNvPr>
              <p:cNvSpPr txBox="1">
                <a:spLocks noChangeArrowheads="1"/>
              </p:cNvSpPr>
              <p:nvPr/>
            </p:nvSpPr>
            <p:spPr bwMode="auto">
              <a:xfrm>
                <a:off x="3984" y="960"/>
                <a:ext cx="43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imes New Roman" panose="02020603050405020304" pitchFamily="18" charset="0"/>
                    <a:ea typeface="楷体_GB2312" pitchFamily="49" charset="-122"/>
                  </a:rPr>
                  <a:t>…</a:t>
                </a:r>
                <a:endParaRPr lang="zh-CN" altLang="en-US" sz="2000" b="1">
                  <a:latin typeface="楷体_GB2312" pitchFamily="49" charset="-122"/>
                  <a:ea typeface="楷体_GB2312" pitchFamily="49" charset="-122"/>
                </a:endParaRPr>
              </a:p>
            </p:txBody>
          </p:sp>
        </p:grpSp>
        <p:sp>
          <p:nvSpPr>
            <p:cNvPr id="7" name="Text Box 23">
              <a:extLst>
                <a:ext uri="{FF2B5EF4-FFF2-40B4-BE49-F238E27FC236}">
                  <a16:creationId xmlns:a16="http://schemas.microsoft.com/office/drawing/2014/main" id="{F4993BB2-62AA-46E1-AFBC-CDE3137F0E93}"/>
                </a:ext>
              </a:extLst>
            </p:cNvPr>
            <p:cNvSpPr txBox="1">
              <a:spLocks noChangeArrowheads="1"/>
            </p:cNvSpPr>
            <p:nvPr/>
          </p:nvSpPr>
          <p:spPr bwMode="auto">
            <a:xfrm>
              <a:off x="1872" y="672"/>
              <a:ext cx="172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48A472"/>
                  </a:solidFill>
                  <a:latin typeface="楷体_GB2312" pitchFamily="49" charset="-122"/>
                  <a:ea typeface="楷体_GB2312" pitchFamily="49" charset="-122"/>
                </a:rPr>
                <a:t>磁带结构</a:t>
              </a:r>
            </a:p>
          </p:txBody>
        </p:sp>
      </p:grpSp>
    </p:spTree>
    <p:extLst>
      <p:ext uri="{BB962C8B-B14F-4D97-AF65-F5344CB8AC3E}">
        <p14:creationId xmlns:p14="http://schemas.microsoft.com/office/powerpoint/2010/main" val="125160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A6CA1-24A5-45AF-AA43-A5BC4D622747}"/>
              </a:ext>
            </a:extLst>
          </p:cNvPr>
          <p:cNvSpPr>
            <a:spLocks noGrp="1"/>
          </p:cNvSpPr>
          <p:nvPr>
            <p:ph type="body" sz="quarter" idx="12"/>
          </p:nvPr>
        </p:nvSpPr>
        <p:spPr/>
        <p:txBody>
          <a:bodyPr/>
          <a:lstStyle/>
          <a:p>
            <a:r>
              <a:rPr lang="zh-CN" altLang="en-US" dirty="0"/>
              <a:t>文件存储设备</a:t>
            </a:r>
          </a:p>
        </p:txBody>
      </p:sp>
      <p:sp>
        <p:nvSpPr>
          <p:cNvPr id="3" name="内容占位符 2">
            <a:extLst>
              <a:ext uri="{FF2B5EF4-FFF2-40B4-BE49-F238E27FC236}">
                <a16:creationId xmlns:a16="http://schemas.microsoft.com/office/drawing/2014/main" id="{2E7A1FF0-6DAD-4B34-B908-0F81F8B938CE}"/>
              </a:ext>
            </a:extLst>
          </p:cNvPr>
          <p:cNvSpPr>
            <a:spLocks noGrp="1"/>
          </p:cNvSpPr>
          <p:nvPr>
            <p:ph sz="quarter" idx="13"/>
          </p:nvPr>
        </p:nvSpPr>
        <p:spPr/>
        <p:txBody>
          <a:bodyPr/>
          <a:lstStyle/>
          <a:p>
            <a:endParaRPr lang="zh-CN" altLang="en-US"/>
          </a:p>
        </p:txBody>
      </p:sp>
      <p:grpSp>
        <p:nvGrpSpPr>
          <p:cNvPr id="4" name="Group 4">
            <a:extLst>
              <a:ext uri="{FF2B5EF4-FFF2-40B4-BE49-F238E27FC236}">
                <a16:creationId xmlns:a16="http://schemas.microsoft.com/office/drawing/2014/main" id="{82D78031-1FCD-45F9-BB6D-73FB2E186A28}"/>
              </a:ext>
            </a:extLst>
          </p:cNvPr>
          <p:cNvGrpSpPr>
            <a:grpSpLocks/>
          </p:cNvGrpSpPr>
          <p:nvPr/>
        </p:nvGrpSpPr>
        <p:grpSpPr bwMode="auto">
          <a:xfrm>
            <a:off x="1295400" y="2819400"/>
            <a:ext cx="3429000" cy="2979738"/>
            <a:chOff x="0" y="912"/>
            <a:chExt cx="3024" cy="2623"/>
          </a:xfrm>
        </p:grpSpPr>
        <p:grpSp>
          <p:nvGrpSpPr>
            <p:cNvPr id="5" name="Group 5">
              <a:extLst>
                <a:ext uri="{FF2B5EF4-FFF2-40B4-BE49-F238E27FC236}">
                  <a16:creationId xmlns:a16="http://schemas.microsoft.com/office/drawing/2014/main" id="{0B40650B-985E-4640-9202-22F73CF05D9C}"/>
                </a:ext>
              </a:extLst>
            </p:cNvPr>
            <p:cNvGrpSpPr>
              <a:grpSpLocks/>
            </p:cNvGrpSpPr>
            <p:nvPr/>
          </p:nvGrpSpPr>
          <p:grpSpPr bwMode="auto">
            <a:xfrm>
              <a:off x="480" y="912"/>
              <a:ext cx="1853" cy="1968"/>
              <a:chOff x="528" y="624"/>
              <a:chExt cx="1853" cy="1968"/>
            </a:xfrm>
          </p:grpSpPr>
          <p:grpSp>
            <p:nvGrpSpPr>
              <p:cNvPr id="18" name="Group 6">
                <a:extLst>
                  <a:ext uri="{FF2B5EF4-FFF2-40B4-BE49-F238E27FC236}">
                    <a16:creationId xmlns:a16="http://schemas.microsoft.com/office/drawing/2014/main" id="{7CD4A89C-B8C3-4760-AE03-C1153F2B273D}"/>
                  </a:ext>
                </a:extLst>
              </p:cNvPr>
              <p:cNvGrpSpPr>
                <a:grpSpLocks/>
              </p:cNvGrpSpPr>
              <p:nvPr/>
            </p:nvGrpSpPr>
            <p:grpSpPr bwMode="auto">
              <a:xfrm>
                <a:off x="528" y="912"/>
                <a:ext cx="1728" cy="1680"/>
                <a:chOff x="480" y="768"/>
                <a:chExt cx="1728" cy="1680"/>
              </a:xfrm>
            </p:grpSpPr>
            <p:grpSp>
              <p:nvGrpSpPr>
                <p:cNvPr id="23" name="Group 7">
                  <a:extLst>
                    <a:ext uri="{FF2B5EF4-FFF2-40B4-BE49-F238E27FC236}">
                      <a16:creationId xmlns:a16="http://schemas.microsoft.com/office/drawing/2014/main" id="{780C7A02-3BCD-40A8-B2B9-ED6051B7F6AC}"/>
                    </a:ext>
                  </a:extLst>
                </p:cNvPr>
                <p:cNvGrpSpPr>
                  <a:grpSpLocks/>
                </p:cNvGrpSpPr>
                <p:nvPr/>
              </p:nvGrpSpPr>
              <p:grpSpPr bwMode="auto">
                <a:xfrm>
                  <a:off x="480" y="768"/>
                  <a:ext cx="1728" cy="1680"/>
                  <a:chOff x="480" y="768"/>
                  <a:chExt cx="1728" cy="1680"/>
                </a:xfrm>
              </p:grpSpPr>
              <p:grpSp>
                <p:nvGrpSpPr>
                  <p:cNvPr id="28" name="Group 8">
                    <a:extLst>
                      <a:ext uri="{FF2B5EF4-FFF2-40B4-BE49-F238E27FC236}">
                        <a16:creationId xmlns:a16="http://schemas.microsoft.com/office/drawing/2014/main" id="{AB3FD274-2108-49A1-A419-BDCBC1783527}"/>
                      </a:ext>
                    </a:extLst>
                  </p:cNvPr>
                  <p:cNvGrpSpPr>
                    <a:grpSpLocks/>
                  </p:cNvGrpSpPr>
                  <p:nvPr/>
                </p:nvGrpSpPr>
                <p:grpSpPr bwMode="auto">
                  <a:xfrm>
                    <a:off x="480" y="768"/>
                    <a:ext cx="1728" cy="1680"/>
                    <a:chOff x="336" y="912"/>
                    <a:chExt cx="1728" cy="1680"/>
                  </a:xfrm>
                </p:grpSpPr>
                <p:sp>
                  <p:nvSpPr>
                    <p:cNvPr id="30" name="Oval 9">
                      <a:extLst>
                        <a:ext uri="{FF2B5EF4-FFF2-40B4-BE49-F238E27FC236}">
                          <a16:creationId xmlns:a16="http://schemas.microsoft.com/office/drawing/2014/main" id="{0FA71538-848E-42D9-8460-6D7A38599463}"/>
                        </a:ext>
                      </a:extLst>
                    </p:cNvPr>
                    <p:cNvSpPr>
                      <a:spLocks noChangeArrowheads="1"/>
                    </p:cNvSpPr>
                    <p:nvPr/>
                  </p:nvSpPr>
                  <p:spPr bwMode="auto">
                    <a:xfrm>
                      <a:off x="336" y="912"/>
                      <a:ext cx="1728" cy="16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10">
                      <a:extLst>
                        <a:ext uri="{FF2B5EF4-FFF2-40B4-BE49-F238E27FC236}">
                          <a16:creationId xmlns:a16="http://schemas.microsoft.com/office/drawing/2014/main" id="{28AF44D8-69A3-4510-AA6B-E5266B05D9B3}"/>
                        </a:ext>
                      </a:extLst>
                    </p:cNvPr>
                    <p:cNvSpPr>
                      <a:spLocks noChangeArrowheads="1"/>
                    </p:cNvSpPr>
                    <p:nvPr/>
                  </p:nvSpPr>
                  <p:spPr bwMode="auto">
                    <a:xfrm>
                      <a:off x="576" y="1152"/>
                      <a:ext cx="1248" cy="1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1">
                      <a:extLst>
                        <a:ext uri="{FF2B5EF4-FFF2-40B4-BE49-F238E27FC236}">
                          <a16:creationId xmlns:a16="http://schemas.microsoft.com/office/drawing/2014/main" id="{E8755723-0983-4204-8AA0-0358145DD3AF}"/>
                        </a:ext>
                      </a:extLst>
                    </p:cNvPr>
                    <p:cNvSpPr>
                      <a:spLocks noChangeArrowheads="1"/>
                    </p:cNvSpPr>
                    <p:nvPr/>
                  </p:nvSpPr>
                  <p:spPr bwMode="auto">
                    <a:xfrm>
                      <a:off x="816" y="1392"/>
                      <a:ext cx="768" cy="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Oval 12">
                    <a:extLst>
                      <a:ext uri="{FF2B5EF4-FFF2-40B4-BE49-F238E27FC236}">
                        <a16:creationId xmlns:a16="http://schemas.microsoft.com/office/drawing/2014/main" id="{4E2008D3-95D0-42A6-9F27-79AC5DEBEA08}"/>
                      </a:ext>
                    </a:extLst>
                  </p:cNvPr>
                  <p:cNvSpPr>
                    <a:spLocks noChangeArrowheads="1"/>
                  </p:cNvSpPr>
                  <p:nvPr/>
                </p:nvSpPr>
                <p:spPr bwMode="auto">
                  <a:xfrm>
                    <a:off x="1200" y="1440"/>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Line 13">
                  <a:extLst>
                    <a:ext uri="{FF2B5EF4-FFF2-40B4-BE49-F238E27FC236}">
                      <a16:creationId xmlns:a16="http://schemas.microsoft.com/office/drawing/2014/main" id="{8CC367A8-8BBE-44C4-98BB-92930174AC89}"/>
                    </a:ext>
                  </a:extLst>
                </p:cNvPr>
                <p:cNvSpPr>
                  <a:spLocks noChangeShapeType="1"/>
                </p:cNvSpPr>
                <p:nvPr/>
              </p:nvSpPr>
              <p:spPr bwMode="auto">
                <a:xfrm flipH="1" flipV="1">
                  <a:off x="1344" y="76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4">
                  <a:extLst>
                    <a:ext uri="{FF2B5EF4-FFF2-40B4-BE49-F238E27FC236}">
                      <a16:creationId xmlns:a16="http://schemas.microsoft.com/office/drawing/2014/main" id="{4FB1E624-075C-4EC3-A19C-BE20A71FF840}"/>
                    </a:ext>
                  </a:extLst>
                </p:cNvPr>
                <p:cNvSpPr>
                  <a:spLocks noChangeShapeType="1"/>
                </p:cNvSpPr>
                <p:nvPr/>
              </p:nvSpPr>
              <p:spPr bwMode="auto">
                <a:xfrm flipV="1">
                  <a:off x="1344" y="912"/>
                  <a:ext cx="528"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5">
                  <a:extLst>
                    <a:ext uri="{FF2B5EF4-FFF2-40B4-BE49-F238E27FC236}">
                      <a16:creationId xmlns:a16="http://schemas.microsoft.com/office/drawing/2014/main" id="{4D9F0924-3FCD-487F-B38D-C060B7D31A08}"/>
                    </a:ext>
                  </a:extLst>
                </p:cNvPr>
                <p:cNvSpPr>
                  <a:spLocks noChangeShapeType="1"/>
                </p:cNvSpPr>
                <p:nvPr/>
              </p:nvSpPr>
              <p:spPr bwMode="auto">
                <a:xfrm flipV="1">
                  <a:off x="1344" y="1344"/>
                  <a:ext cx="81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6">
                  <a:extLst>
                    <a:ext uri="{FF2B5EF4-FFF2-40B4-BE49-F238E27FC236}">
                      <a16:creationId xmlns:a16="http://schemas.microsoft.com/office/drawing/2014/main" id="{6976B974-A16B-4C57-847C-070D9105C85C}"/>
                    </a:ext>
                  </a:extLst>
                </p:cNvPr>
                <p:cNvSpPr>
                  <a:spLocks noChangeShapeType="1"/>
                </p:cNvSpPr>
                <p:nvPr/>
              </p:nvSpPr>
              <p:spPr bwMode="auto">
                <a:xfrm>
                  <a:off x="1344" y="1632"/>
                  <a:ext cx="81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 name="Freeform 17">
                <a:extLst>
                  <a:ext uri="{FF2B5EF4-FFF2-40B4-BE49-F238E27FC236}">
                    <a16:creationId xmlns:a16="http://schemas.microsoft.com/office/drawing/2014/main" id="{85A2B143-1C8D-46E8-8523-47874111E688}"/>
                  </a:ext>
                </a:extLst>
              </p:cNvPr>
              <p:cNvSpPr>
                <a:spLocks/>
              </p:cNvSpPr>
              <p:nvPr/>
            </p:nvSpPr>
            <p:spPr bwMode="auto">
              <a:xfrm>
                <a:off x="1392" y="816"/>
                <a:ext cx="528" cy="240"/>
              </a:xfrm>
              <a:custGeom>
                <a:avLst/>
                <a:gdLst>
                  <a:gd name="T0" fmla="*/ 0 w 528"/>
                  <a:gd name="T1" fmla="*/ 77 h 240"/>
                  <a:gd name="T2" fmla="*/ 48 w 528"/>
                  <a:gd name="T3" fmla="*/ 0 h 240"/>
                  <a:gd name="T4" fmla="*/ 183 w 528"/>
                  <a:gd name="T5" fmla="*/ 39 h 240"/>
                  <a:gd name="T6" fmla="*/ 240 w 528"/>
                  <a:gd name="T7" fmla="*/ 58 h 240"/>
                  <a:gd name="T8" fmla="*/ 279 w 528"/>
                  <a:gd name="T9" fmla="*/ 48 h 240"/>
                  <a:gd name="T10" fmla="*/ 307 w 528"/>
                  <a:gd name="T11" fmla="*/ 29 h 240"/>
                  <a:gd name="T12" fmla="*/ 327 w 528"/>
                  <a:gd name="T13" fmla="*/ 58 h 240"/>
                  <a:gd name="T14" fmla="*/ 480 w 528"/>
                  <a:gd name="T15" fmla="*/ 163 h 240"/>
                  <a:gd name="T16" fmla="*/ 519 w 528"/>
                  <a:gd name="T17" fmla="*/ 202 h 240"/>
                  <a:gd name="T18" fmla="*/ 528 w 528"/>
                  <a:gd name="T1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240">
                    <a:moveTo>
                      <a:pt x="0" y="77"/>
                    </a:moveTo>
                    <a:cubicBezTo>
                      <a:pt x="12" y="31"/>
                      <a:pt x="2" y="16"/>
                      <a:pt x="48" y="0"/>
                    </a:cubicBezTo>
                    <a:cubicBezTo>
                      <a:pt x="96" y="10"/>
                      <a:pt x="136" y="23"/>
                      <a:pt x="183" y="39"/>
                    </a:cubicBezTo>
                    <a:cubicBezTo>
                      <a:pt x="202" y="45"/>
                      <a:pt x="240" y="58"/>
                      <a:pt x="240" y="58"/>
                    </a:cubicBezTo>
                    <a:cubicBezTo>
                      <a:pt x="253" y="55"/>
                      <a:pt x="267" y="53"/>
                      <a:pt x="279" y="48"/>
                    </a:cubicBezTo>
                    <a:cubicBezTo>
                      <a:pt x="289" y="44"/>
                      <a:pt x="296" y="27"/>
                      <a:pt x="307" y="29"/>
                    </a:cubicBezTo>
                    <a:cubicBezTo>
                      <a:pt x="318" y="31"/>
                      <a:pt x="320" y="48"/>
                      <a:pt x="327" y="58"/>
                    </a:cubicBezTo>
                    <a:cubicBezTo>
                      <a:pt x="347" y="122"/>
                      <a:pt x="420" y="144"/>
                      <a:pt x="480" y="163"/>
                    </a:cubicBezTo>
                    <a:cubicBezTo>
                      <a:pt x="493" y="176"/>
                      <a:pt x="506" y="189"/>
                      <a:pt x="519" y="202"/>
                    </a:cubicBezTo>
                    <a:cubicBezTo>
                      <a:pt x="528" y="211"/>
                      <a:pt x="528" y="240"/>
                      <a:pt x="528" y="2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8">
                <a:extLst>
                  <a:ext uri="{FF2B5EF4-FFF2-40B4-BE49-F238E27FC236}">
                    <a16:creationId xmlns:a16="http://schemas.microsoft.com/office/drawing/2014/main" id="{405CC7FD-386A-4E87-97A5-70B16C7C0F64}"/>
                  </a:ext>
                </a:extLst>
              </p:cNvPr>
              <p:cNvSpPr>
                <a:spLocks/>
              </p:cNvSpPr>
              <p:nvPr/>
            </p:nvSpPr>
            <p:spPr bwMode="auto">
              <a:xfrm>
                <a:off x="1910" y="1021"/>
                <a:ext cx="329" cy="486"/>
              </a:xfrm>
              <a:custGeom>
                <a:avLst/>
                <a:gdLst>
                  <a:gd name="T0" fmla="*/ 0 w 329"/>
                  <a:gd name="T1" fmla="*/ 54 h 486"/>
                  <a:gd name="T2" fmla="*/ 144 w 329"/>
                  <a:gd name="T3" fmla="*/ 25 h 486"/>
                  <a:gd name="T4" fmla="*/ 192 w 329"/>
                  <a:gd name="T5" fmla="*/ 64 h 486"/>
                  <a:gd name="T6" fmla="*/ 260 w 329"/>
                  <a:gd name="T7" fmla="*/ 208 h 486"/>
                  <a:gd name="T8" fmla="*/ 317 w 329"/>
                  <a:gd name="T9" fmla="*/ 227 h 486"/>
                  <a:gd name="T10" fmla="*/ 308 w 329"/>
                  <a:gd name="T11" fmla="*/ 371 h 486"/>
                  <a:gd name="T12" fmla="*/ 327 w 329"/>
                  <a:gd name="T13" fmla="*/ 429 h 486"/>
                  <a:gd name="T14" fmla="*/ 308 w 329"/>
                  <a:gd name="T15" fmla="*/ 486 h 4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486">
                    <a:moveTo>
                      <a:pt x="0" y="54"/>
                    </a:moveTo>
                    <a:cubicBezTo>
                      <a:pt x="82" y="0"/>
                      <a:pt x="35" y="14"/>
                      <a:pt x="144" y="25"/>
                    </a:cubicBezTo>
                    <a:cubicBezTo>
                      <a:pt x="159" y="40"/>
                      <a:pt x="181" y="47"/>
                      <a:pt x="192" y="64"/>
                    </a:cubicBezTo>
                    <a:cubicBezTo>
                      <a:pt x="212" y="96"/>
                      <a:pt x="217" y="194"/>
                      <a:pt x="260" y="208"/>
                    </a:cubicBezTo>
                    <a:cubicBezTo>
                      <a:pt x="279" y="214"/>
                      <a:pt x="317" y="227"/>
                      <a:pt x="317" y="227"/>
                    </a:cubicBezTo>
                    <a:cubicBezTo>
                      <a:pt x="283" y="279"/>
                      <a:pt x="288" y="311"/>
                      <a:pt x="308" y="371"/>
                    </a:cubicBezTo>
                    <a:cubicBezTo>
                      <a:pt x="314" y="390"/>
                      <a:pt x="327" y="429"/>
                      <a:pt x="327" y="429"/>
                    </a:cubicBezTo>
                    <a:cubicBezTo>
                      <a:pt x="316" y="481"/>
                      <a:pt x="329" y="465"/>
                      <a:pt x="308" y="48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9">
                <a:extLst>
                  <a:ext uri="{FF2B5EF4-FFF2-40B4-BE49-F238E27FC236}">
                    <a16:creationId xmlns:a16="http://schemas.microsoft.com/office/drawing/2014/main" id="{2E1DDA01-5AEA-4301-9FB4-3615E5CFA541}"/>
                  </a:ext>
                </a:extLst>
              </p:cNvPr>
              <p:cNvSpPr>
                <a:spLocks/>
              </p:cNvSpPr>
              <p:nvPr/>
            </p:nvSpPr>
            <p:spPr bwMode="auto">
              <a:xfrm>
                <a:off x="2218" y="1486"/>
                <a:ext cx="163" cy="540"/>
              </a:xfrm>
              <a:custGeom>
                <a:avLst/>
                <a:gdLst>
                  <a:gd name="T0" fmla="*/ 0 w 163"/>
                  <a:gd name="T1" fmla="*/ 21 h 540"/>
                  <a:gd name="T2" fmla="*/ 105 w 163"/>
                  <a:gd name="T3" fmla="*/ 21 h 540"/>
                  <a:gd name="T4" fmla="*/ 144 w 163"/>
                  <a:gd name="T5" fmla="*/ 108 h 540"/>
                  <a:gd name="T6" fmla="*/ 163 w 163"/>
                  <a:gd name="T7" fmla="*/ 300 h 540"/>
                  <a:gd name="T8" fmla="*/ 105 w 163"/>
                  <a:gd name="T9" fmla="*/ 472 h 540"/>
                  <a:gd name="T10" fmla="*/ 86 w 163"/>
                  <a:gd name="T11" fmla="*/ 492 h 540"/>
                  <a:gd name="T12" fmla="*/ 67 w 163"/>
                  <a:gd name="T13" fmla="*/ 520 h 540"/>
                  <a:gd name="T14" fmla="*/ 9 w 163"/>
                  <a:gd name="T15" fmla="*/ 540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540">
                    <a:moveTo>
                      <a:pt x="0" y="21"/>
                    </a:moveTo>
                    <a:cubicBezTo>
                      <a:pt x="40" y="8"/>
                      <a:pt x="52" y="0"/>
                      <a:pt x="105" y="21"/>
                    </a:cubicBezTo>
                    <a:cubicBezTo>
                      <a:pt x="135" y="33"/>
                      <a:pt x="144" y="108"/>
                      <a:pt x="144" y="108"/>
                    </a:cubicBezTo>
                    <a:cubicBezTo>
                      <a:pt x="137" y="183"/>
                      <a:pt x="121" y="237"/>
                      <a:pt x="163" y="300"/>
                    </a:cubicBezTo>
                    <a:cubicBezTo>
                      <a:pt x="147" y="346"/>
                      <a:pt x="131" y="429"/>
                      <a:pt x="105" y="472"/>
                    </a:cubicBezTo>
                    <a:cubicBezTo>
                      <a:pt x="100" y="480"/>
                      <a:pt x="92" y="485"/>
                      <a:pt x="86" y="492"/>
                    </a:cubicBezTo>
                    <a:cubicBezTo>
                      <a:pt x="79" y="501"/>
                      <a:pt x="77" y="514"/>
                      <a:pt x="67" y="520"/>
                    </a:cubicBezTo>
                    <a:cubicBezTo>
                      <a:pt x="50" y="531"/>
                      <a:pt x="9" y="540"/>
                      <a:pt x="9" y="5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20">
                <a:extLst>
                  <a:ext uri="{FF2B5EF4-FFF2-40B4-BE49-F238E27FC236}">
                    <a16:creationId xmlns:a16="http://schemas.microsoft.com/office/drawing/2014/main" id="{3BC20DCE-138F-4C83-9A2C-ACD07D11B1E0}"/>
                  </a:ext>
                </a:extLst>
              </p:cNvPr>
              <p:cNvSpPr txBox="1">
                <a:spLocks noChangeArrowheads="1"/>
              </p:cNvSpPr>
              <p:nvPr/>
            </p:nvSpPr>
            <p:spPr bwMode="auto">
              <a:xfrm>
                <a:off x="1487" y="624"/>
                <a:ext cx="76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扇区0</a:t>
                </a:r>
              </a:p>
            </p:txBody>
          </p:sp>
        </p:grpSp>
        <p:sp>
          <p:nvSpPr>
            <p:cNvPr id="6" name="Text Box 21">
              <a:extLst>
                <a:ext uri="{FF2B5EF4-FFF2-40B4-BE49-F238E27FC236}">
                  <a16:creationId xmlns:a16="http://schemas.microsoft.com/office/drawing/2014/main" id="{BF637B94-EC32-46C2-97DD-CC3EFCE393A2}"/>
                </a:ext>
              </a:extLst>
            </p:cNvPr>
            <p:cNvSpPr txBox="1">
              <a:spLocks noChangeArrowheads="1"/>
            </p:cNvSpPr>
            <p:nvPr/>
          </p:nvSpPr>
          <p:spPr bwMode="auto">
            <a:xfrm>
              <a:off x="2160" y="1393"/>
              <a:ext cx="528"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扇区1</a:t>
              </a:r>
            </a:p>
          </p:txBody>
        </p:sp>
        <p:sp>
          <p:nvSpPr>
            <p:cNvPr id="7" name="Text Box 22">
              <a:extLst>
                <a:ext uri="{FF2B5EF4-FFF2-40B4-BE49-F238E27FC236}">
                  <a16:creationId xmlns:a16="http://schemas.microsoft.com/office/drawing/2014/main" id="{4A3AB4B0-8494-4B95-B9AC-CA3ECF3D0B88}"/>
                </a:ext>
              </a:extLst>
            </p:cNvPr>
            <p:cNvSpPr txBox="1">
              <a:spLocks noChangeArrowheads="1"/>
            </p:cNvSpPr>
            <p:nvPr/>
          </p:nvSpPr>
          <p:spPr bwMode="auto">
            <a:xfrm>
              <a:off x="2304" y="1968"/>
              <a:ext cx="623"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扇区3</a:t>
              </a:r>
            </a:p>
          </p:txBody>
        </p:sp>
        <p:sp>
          <p:nvSpPr>
            <p:cNvPr id="8" name="Line 23">
              <a:extLst>
                <a:ext uri="{FF2B5EF4-FFF2-40B4-BE49-F238E27FC236}">
                  <a16:creationId xmlns:a16="http://schemas.microsoft.com/office/drawing/2014/main" id="{242EFF59-084A-4904-BB36-E23E849A3C4E}"/>
                </a:ext>
              </a:extLst>
            </p:cNvPr>
            <p:cNvSpPr>
              <a:spLocks noChangeShapeType="1"/>
            </p:cNvSpPr>
            <p:nvPr/>
          </p:nvSpPr>
          <p:spPr bwMode="auto">
            <a:xfrm>
              <a:off x="1632" y="2304"/>
              <a:ext cx="81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24">
              <a:extLst>
                <a:ext uri="{FF2B5EF4-FFF2-40B4-BE49-F238E27FC236}">
                  <a16:creationId xmlns:a16="http://schemas.microsoft.com/office/drawing/2014/main" id="{7B5619C5-35F3-4DF1-8CD6-A39C95064FDF}"/>
                </a:ext>
              </a:extLst>
            </p:cNvPr>
            <p:cNvSpPr>
              <a:spLocks noChangeShapeType="1"/>
            </p:cNvSpPr>
            <p:nvPr/>
          </p:nvSpPr>
          <p:spPr bwMode="auto">
            <a:xfrm>
              <a:off x="1344" y="264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5">
              <a:extLst>
                <a:ext uri="{FF2B5EF4-FFF2-40B4-BE49-F238E27FC236}">
                  <a16:creationId xmlns:a16="http://schemas.microsoft.com/office/drawing/2014/main" id="{9DA7DFC8-28E6-4D64-9A23-43A1D0D93AFD}"/>
                </a:ext>
              </a:extLst>
            </p:cNvPr>
            <p:cNvSpPr>
              <a:spLocks noChangeShapeType="1"/>
            </p:cNvSpPr>
            <p:nvPr/>
          </p:nvSpPr>
          <p:spPr bwMode="auto">
            <a:xfrm flipH="1">
              <a:off x="480" y="264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6">
              <a:extLst>
                <a:ext uri="{FF2B5EF4-FFF2-40B4-BE49-F238E27FC236}">
                  <a16:creationId xmlns:a16="http://schemas.microsoft.com/office/drawing/2014/main" id="{042A3AE7-7A18-4877-A11A-321B79119C3E}"/>
                </a:ext>
              </a:extLst>
            </p:cNvPr>
            <p:cNvSpPr>
              <a:spLocks noChangeShapeType="1"/>
            </p:cNvSpPr>
            <p:nvPr/>
          </p:nvSpPr>
          <p:spPr bwMode="auto">
            <a:xfrm flipV="1">
              <a:off x="288" y="2016"/>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7">
              <a:extLst>
                <a:ext uri="{FF2B5EF4-FFF2-40B4-BE49-F238E27FC236}">
                  <a16:creationId xmlns:a16="http://schemas.microsoft.com/office/drawing/2014/main" id="{2B235FFF-D0BB-4DD6-A356-B63DE0E54715}"/>
                </a:ext>
              </a:extLst>
            </p:cNvPr>
            <p:cNvSpPr>
              <a:spLocks noChangeShapeType="1"/>
            </p:cNvSpPr>
            <p:nvPr/>
          </p:nvSpPr>
          <p:spPr bwMode="auto">
            <a:xfrm flipH="1">
              <a:off x="192" y="201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28">
              <a:extLst>
                <a:ext uri="{FF2B5EF4-FFF2-40B4-BE49-F238E27FC236}">
                  <a16:creationId xmlns:a16="http://schemas.microsoft.com/office/drawing/2014/main" id="{B2DCE2B9-1B65-49C2-B9C8-EAFA28023DB1}"/>
                </a:ext>
              </a:extLst>
            </p:cNvPr>
            <p:cNvSpPr>
              <a:spLocks noChangeArrowheads="1"/>
            </p:cNvSpPr>
            <p:nvPr/>
          </p:nvSpPr>
          <p:spPr bwMode="auto">
            <a:xfrm>
              <a:off x="96" y="1872"/>
              <a:ext cx="9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29">
              <a:extLst>
                <a:ext uri="{FF2B5EF4-FFF2-40B4-BE49-F238E27FC236}">
                  <a16:creationId xmlns:a16="http://schemas.microsoft.com/office/drawing/2014/main" id="{DC5F0339-B342-493E-AF93-B37A34D59461}"/>
                </a:ext>
              </a:extLst>
            </p:cNvPr>
            <p:cNvSpPr txBox="1">
              <a:spLocks noChangeArrowheads="1"/>
            </p:cNvSpPr>
            <p:nvPr/>
          </p:nvSpPr>
          <p:spPr bwMode="auto">
            <a:xfrm>
              <a:off x="2449" y="2400"/>
              <a:ext cx="57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磁道</a:t>
              </a:r>
            </a:p>
          </p:txBody>
        </p:sp>
        <p:sp>
          <p:nvSpPr>
            <p:cNvPr id="15" name="Text Box 30">
              <a:extLst>
                <a:ext uri="{FF2B5EF4-FFF2-40B4-BE49-F238E27FC236}">
                  <a16:creationId xmlns:a16="http://schemas.microsoft.com/office/drawing/2014/main" id="{670EA497-B2F2-49FB-A959-2A8EDC6B2455}"/>
                </a:ext>
              </a:extLst>
            </p:cNvPr>
            <p:cNvSpPr txBox="1">
              <a:spLocks noChangeArrowheads="1"/>
            </p:cNvSpPr>
            <p:nvPr/>
          </p:nvSpPr>
          <p:spPr bwMode="auto">
            <a:xfrm>
              <a:off x="1056" y="3023"/>
              <a:ext cx="576"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磁道1</a:t>
              </a:r>
            </a:p>
          </p:txBody>
        </p:sp>
        <p:sp>
          <p:nvSpPr>
            <p:cNvPr id="16" name="Text Box 31">
              <a:extLst>
                <a:ext uri="{FF2B5EF4-FFF2-40B4-BE49-F238E27FC236}">
                  <a16:creationId xmlns:a16="http://schemas.microsoft.com/office/drawing/2014/main" id="{4DAC216B-256F-4BF4-9FD9-29FD6FC4BC3C}"/>
                </a:ext>
              </a:extLst>
            </p:cNvPr>
            <p:cNvSpPr txBox="1">
              <a:spLocks noChangeArrowheads="1"/>
            </p:cNvSpPr>
            <p:nvPr/>
          </p:nvSpPr>
          <p:spPr bwMode="auto">
            <a:xfrm>
              <a:off x="144" y="2832"/>
              <a:ext cx="576"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磁道0</a:t>
              </a:r>
            </a:p>
          </p:txBody>
        </p:sp>
        <p:sp>
          <p:nvSpPr>
            <p:cNvPr id="17" name="Text Box 32">
              <a:extLst>
                <a:ext uri="{FF2B5EF4-FFF2-40B4-BE49-F238E27FC236}">
                  <a16:creationId xmlns:a16="http://schemas.microsoft.com/office/drawing/2014/main" id="{A9F9DDEE-9E7B-44AF-B44D-A6FAF8E83536}"/>
                </a:ext>
              </a:extLst>
            </p:cNvPr>
            <p:cNvSpPr txBox="1">
              <a:spLocks noChangeArrowheads="1"/>
            </p:cNvSpPr>
            <p:nvPr/>
          </p:nvSpPr>
          <p:spPr bwMode="auto">
            <a:xfrm>
              <a:off x="0" y="2160"/>
              <a:ext cx="57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磁头</a:t>
              </a:r>
            </a:p>
          </p:txBody>
        </p:sp>
      </p:grpSp>
      <p:grpSp>
        <p:nvGrpSpPr>
          <p:cNvPr id="33" name="Group 34">
            <a:extLst>
              <a:ext uri="{FF2B5EF4-FFF2-40B4-BE49-F238E27FC236}">
                <a16:creationId xmlns:a16="http://schemas.microsoft.com/office/drawing/2014/main" id="{9E1AD9A9-F203-4A67-9C87-087688083354}"/>
              </a:ext>
            </a:extLst>
          </p:cNvPr>
          <p:cNvGrpSpPr>
            <a:grpSpLocks/>
          </p:cNvGrpSpPr>
          <p:nvPr/>
        </p:nvGrpSpPr>
        <p:grpSpPr bwMode="auto">
          <a:xfrm>
            <a:off x="4800600" y="1981200"/>
            <a:ext cx="3581400" cy="3733800"/>
            <a:chOff x="2736" y="960"/>
            <a:chExt cx="2592" cy="3120"/>
          </a:xfrm>
        </p:grpSpPr>
        <p:sp>
          <p:nvSpPr>
            <p:cNvPr id="34" name="Rectangle 35">
              <a:extLst>
                <a:ext uri="{FF2B5EF4-FFF2-40B4-BE49-F238E27FC236}">
                  <a16:creationId xmlns:a16="http://schemas.microsoft.com/office/drawing/2014/main" id="{487E72AC-5755-4DDB-8758-28290198EF70}"/>
                </a:ext>
              </a:extLst>
            </p:cNvPr>
            <p:cNvSpPr>
              <a:spLocks noChangeArrowheads="1"/>
            </p:cNvSpPr>
            <p:nvPr/>
          </p:nvSpPr>
          <p:spPr bwMode="auto">
            <a:xfrm>
              <a:off x="3172" y="960"/>
              <a:ext cx="147"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Line 36">
              <a:extLst>
                <a:ext uri="{FF2B5EF4-FFF2-40B4-BE49-F238E27FC236}">
                  <a16:creationId xmlns:a16="http://schemas.microsoft.com/office/drawing/2014/main" id="{39E9EF40-F473-4673-9120-E31ACF54FDFB}"/>
                </a:ext>
              </a:extLst>
            </p:cNvPr>
            <p:cNvSpPr>
              <a:spLocks noChangeShapeType="1"/>
            </p:cNvSpPr>
            <p:nvPr/>
          </p:nvSpPr>
          <p:spPr bwMode="auto">
            <a:xfrm>
              <a:off x="3172" y="960"/>
              <a:ext cx="14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7">
              <a:extLst>
                <a:ext uri="{FF2B5EF4-FFF2-40B4-BE49-F238E27FC236}">
                  <a16:creationId xmlns:a16="http://schemas.microsoft.com/office/drawing/2014/main" id="{93728B3D-D406-4C9E-8903-D53C8ED8FBB1}"/>
                </a:ext>
              </a:extLst>
            </p:cNvPr>
            <p:cNvSpPr>
              <a:spLocks noChangeShapeType="1"/>
            </p:cNvSpPr>
            <p:nvPr/>
          </p:nvSpPr>
          <p:spPr bwMode="auto">
            <a:xfrm>
              <a:off x="3172" y="3744"/>
              <a:ext cx="14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8">
              <a:extLst>
                <a:ext uri="{FF2B5EF4-FFF2-40B4-BE49-F238E27FC236}">
                  <a16:creationId xmlns:a16="http://schemas.microsoft.com/office/drawing/2014/main" id="{B6B3A54E-7764-48AD-AA67-64B5138BCD39}"/>
                </a:ext>
              </a:extLst>
            </p:cNvPr>
            <p:cNvSpPr>
              <a:spLocks noChangeShapeType="1"/>
            </p:cNvSpPr>
            <p:nvPr/>
          </p:nvSpPr>
          <p:spPr bwMode="auto">
            <a:xfrm>
              <a:off x="3172" y="960"/>
              <a:ext cx="0" cy="278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9">
              <a:extLst>
                <a:ext uri="{FF2B5EF4-FFF2-40B4-BE49-F238E27FC236}">
                  <a16:creationId xmlns:a16="http://schemas.microsoft.com/office/drawing/2014/main" id="{46FF0779-C240-4A12-8696-50C0C06D6124}"/>
                </a:ext>
              </a:extLst>
            </p:cNvPr>
            <p:cNvSpPr>
              <a:spLocks noChangeShapeType="1"/>
            </p:cNvSpPr>
            <p:nvPr/>
          </p:nvSpPr>
          <p:spPr bwMode="auto">
            <a:xfrm>
              <a:off x="3319" y="960"/>
              <a:ext cx="0" cy="278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Oval 40">
              <a:extLst>
                <a:ext uri="{FF2B5EF4-FFF2-40B4-BE49-F238E27FC236}">
                  <a16:creationId xmlns:a16="http://schemas.microsoft.com/office/drawing/2014/main" id="{B6C8BE11-B36B-4CF9-8D10-00C0E8CC0F37}"/>
                </a:ext>
              </a:extLst>
            </p:cNvPr>
            <p:cNvSpPr>
              <a:spLocks noChangeArrowheads="1"/>
            </p:cNvSpPr>
            <p:nvPr/>
          </p:nvSpPr>
          <p:spPr bwMode="auto">
            <a:xfrm>
              <a:off x="3809" y="134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1">
              <a:extLst>
                <a:ext uri="{FF2B5EF4-FFF2-40B4-BE49-F238E27FC236}">
                  <a16:creationId xmlns:a16="http://schemas.microsoft.com/office/drawing/2014/main" id="{DC9975F3-7D58-4318-A9AE-F8B48351B988}"/>
                </a:ext>
              </a:extLst>
            </p:cNvPr>
            <p:cNvSpPr>
              <a:spLocks noChangeArrowheads="1"/>
            </p:cNvSpPr>
            <p:nvPr/>
          </p:nvSpPr>
          <p:spPr bwMode="auto">
            <a:xfrm>
              <a:off x="4005" y="144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2">
              <a:extLst>
                <a:ext uri="{FF2B5EF4-FFF2-40B4-BE49-F238E27FC236}">
                  <a16:creationId xmlns:a16="http://schemas.microsoft.com/office/drawing/2014/main" id="{E0FCA557-13BC-46C0-B28A-370B91F7946A}"/>
                </a:ext>
              </a:extLst>
            </p:cNvPr>
            <p:cNvSpPr>
              <a:spLocks noChangeArrowheads="1"/>
            </p:cNvSpPr>
            <p:nvPr/>
          </p:nvSpPr>
          <p:spPr bwMode="auto">
            <a:xfrm>
              <a:off x="4299" y="153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3">
              <a:extLst>
                <a:ext uri="{FF2B5EF4-FFF2-40B4-BE49-F238E27FC236}">
                  <a16:creationId xmlns:a16="http://schemas.microsoft.com/office/drawing/2014/main" id="{E3F7E89E-F30B-43F5-AA45-8118939CE167}"/>
                </a:ext>
              </a:extLst>
            </p:cNvPr>
            <p:cNvSpPr>
              <a:spLocks noChangeArrowheads="1"/>
            </p:cNvSpPr>
            <p:nvPr/>
          </p:nvSpPr>
          <p:spPr bwMode="auto">
            <a:xfrm>
              <a:off x="3809" y="206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4">
              <a:extLst>
                <a:ext uri="{FF2B5EF4-FFF2-40B4-BE49-F238E27FC236}">
                  <a16:creationId xmlns:a16="http://schemas.microsoft.com/office/drawing/2014/main" id="{A04B32CC-7115-4886-9AB6-02FCBF8F06C8}"/>
                </a:ext>
              </a:extLst>
            </p:cNvPr>
            <p:cNvSpPr>
              <a:spLocks noChangeArrowheads="1"/>
            </p:cNvSpPr>
            <p:nvPr/>
          </p:nvSpPr>
          <p:spPr bwMode="auto">
            <a:xfrm>
              <a:off x="4005" y="216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5">
              <a:extLst>
                <a:ext uri="{FF2B5EF4-FFF2-40B4-BE49-F238E27FC236}">
                  <a16:creationId xmlns:a16="http://schemas.microsoft.com/office/drawing/2014/main" id="{49C1FED5-43A4-45C3-BD50-CFB35C776D69}"/>
                </a:ext>
              </a:extLst>
            </p:cNvPr>
            <p:cNvSpPr>
              <a:spLocks noChangeArrowheads="1"/>
            </p:cNvSpPr>
            <p:nvPr/>
          </p:nvSpPr>
          <p:spPr bwMode="auto">
            <a:xfrm>
              <a:off x="4299" y="225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6">
              <a:extLst>
                <a:ext uri="{FF2B5EF4-FFF2-40B4-BE49-F238E27FC236}">
                  <a16:creationId xmlns:a16="http://schemas.microsoft.com/office/drawing/2014/main" id="{73AB9BDB-B08E-40B8-99E8-37259C1DB76B}"/>
                </a:ext>
              </a:extLst>
            </p:cNvPr>
            <p:cNvSpPr>
              <a:spLocks noChangeArrowheads="1"/>
            </p:cNvSpPr>
            <p:nvPr/>
          </p:nvSpPr>
          <p:spPr bwMode="auto">
            <a:xfrm>
              <a:off x="3792" y="278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7">
              <a:extLst>
                <a:ext uri="{FF2B5EF4-FFF2-40B4-BE49-F238E27FC236}">
                  <a16:creationId xmlns:a16="http://schemas.microsoft.com/office/drawing/2014/main" id="{CF60634F-B4A0-4BFF-80DA-2B9F7A1C679F}"/>
                </a:ext>
              </a:extLst>
            </p:cNvPr>
            <p:cNvSpPr>
              <a:spLocks noChangeArrowheads="1"/>
            </p:cNvSpPr>
            <p:nvPr/>
          </p:nvSpPr>
          <p:spPr bwMode="auto">
            <a:xfrm>
              <a:off x="4005" y="288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8">
              <a:extLst>
                <a:ext uri="{FF2B5EF4-FFF2-40B4-BE49-F238E27FC236}">
                  <a16:creationId xmlns:a16="http://schemas.microsoft.com/office/drawing/2014/main" id="{1C26E215-35CE-4072-BD80-C000BEA9AD67}"/>
                </a:ext>
              </a:extLst>
            </p:cNvPr>
            <p:cNvSpPr>
              <a:spLocks noChangeArrowheads="1"/>
            </p:cNvSpPr>
            <p:nvPr/>
          </p:nvSpPr>
          <p:spPr bwMode="auto">
            <a:xfrm>
              <a:off x="4299" y="297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9">
              <a:extLst>
                <a:ext uri="{FF2B5EF4-FFF2-40B4-BE49-F238E27FC236}">
                  <a16:creationId xmlns:a16="http://schemas.microsoft.com/office/drawing/2014/main" id="{6999117C-9D01-49DE-BC03-B65886F0AF6C}"/>
                </a:ext>
              </a:extLst>
            </p:cNvPr>
            <p:cNvSpPr>
              <a:spLocks noChangeArrowheads="1"/>
            </p:cNvSpPr>
            <p:nvPr/>
          </p:nvSpPr>
          <p:spPr bwMode="auto">
            <a:xfrm>
              <a:off x="3809" y="350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50">
              <a:extLst>
                <a:ext uri="{FF2B5EF4-FFF2-40B4-BE49-F238E27FC236}">
                  <a16:creationId xmlns:a16="http://schemas.microsoft.com/office/drawing/2014/main" id="{C0B378A5-3408-4DAA-8B99-17CD93B874C2}"/>
                </a:ext>
              </a:extLst>
            </p:cNvPr>
            <p:cNvSpPr>
              <a:spLocks noChangeArrowheads="1"/>
            </p:cNvSpPr>
            <p:nvPr/>
          </p:nvSpPr>
          <p:spPr bwMode="auto">
            <a:xfrm>
              <a:off x="4005" y="360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51">
              <a:extLst>
                <a:ext uri="{FF2B5EF4-FFF2-40B4-BE49-F238E27FC236}">
                  <a16:creationId xmlns:a16="http://schemas.microsoft.com/office/drawing/2014/main" id="{84C141F5-8A07-4F8D-86BB-8054440366C5}"/>
                </a:ext>
              </a:extLst>
            </p:cNvPr>
            <p:cNvSpPr>
              <a:spLocks noChangeArrowheads="1"/>
            </p:cNvSpPr>
            <p:nvPr/>
          </p:nvSpPr>
          <p:spPr bwMode="auto">
            <a:xfrm>
              <a:off x="4299" y="369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2">
              <a:extLst>
                <a:ext uri="{FF2B5EF4-FFF2-40B4-BE49-F238E27FC236}">
                  <a16:creationId xmlns:a16="http://schemas.microsoft.com/office/drawing/2014/main" id="{8BF87C63-E3A2-4063-8451-C2D1E3B01CDC}"/>
                </a:ext>
              </a:extLst>
            </p:cNvPr>
            <p:cNvSpPr>
              <a:spLocks noChangeShapeType="1"/>
            </p:cNvSpPr>
            <p:nvPr/>
          </p:nvSpPr>
          <p:spPr bwMode="auto">
            <a:xfrm>
              <a:off x="3319" y="1584"/>
              <a:ext cx="56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3">
              <a:extLst>
                <a:ext uri="{FF2B5EF4-FFF2-40B4-BE49-F238E27FC236}">
                  <a16:creationId xmlns:a16="http://schemas.microsoft.com/office/drawing/2014/main" id="{0260991C-0403-47FD-AF03-CFE86B315B74}"/>
                </a:ext>
              </a:extLst>
            </p:cNvPr>
            <p:cNvSpPr>
              <a:spLocks noChangeShapeType="1"/>
            </p:cNvSpPr>
            <p:nvPr/>
          </p:nvSpPr>
          <p:spPr bwMode="auto">
            <a:xfrm>
              <a:off x="3319" y="2304"/>
              <a:ext cx="56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54">
              <a:extLst>
                <a:ext uri="{FF2B5EF4-FFF2-40B4-BE49-F238E27FC236}">
                  <a16:creationId xmlns:a16="http://schemas.microsoft.com/office/drawing/2014/main" id="{3B29162D-9F42-4B3D-BD80-AFD531566741}"/>
                </a:ext>
              </a:extLst>
            </p:cNvPr>
            <p:cNvSpPr>
              <a:spLocks noChangeShapeType="1"/>
            </p:cNvSpPr>
            <p:nvPr/>
          </p:nvSpPr>
          <p:spPr bwMode="auto">
            <a:xfrm>
              <a:off x="3319" y="3024"/>
              <a:ext cx="56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55">
              <a:extLst>
                <a:ext uri="{FF2B5EF4-FFF2-40B4-BE49-F238E27FC236}">
                  <a16:creationId xmlns:a16="http://schemas.microsoft.com/office/drawing/2014/main" id="{281D2793-110A-4980-B88C-493AE7CEBFF4}"/>
                </a:ext>
              </a:extLst>
            </p:cNvPr>
            <p:cNvSpPr>
              <a:spLocks noChangeShapeType="1"/>
            </p:cNvSpPr>
            <p:nvPr/>
          </p:nvSpPr>
          <p:spPr bwMode="auto">
            <a:xfrm>
              <a:off x="3319" y="3744"/>
              <a:ext cx="4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6">
              <a:extLst>
                <a:ext uri="{FF2B5EF4-FFF2-40B4-BE49-F238E27FC236}">
                  <a16:creationId xmlns:a16="http://schemas.microsoft.com/office/drawing/2014/main" id="{5213689D-8A0A-4D43-807F-F0EB17B476C3}"/>
                </a:ext>
              </a:extLst>
            </p:cNvPr>
            <p:cNvSpPr>
              <a:spLocks noChangeShapeType="1"/>
            </p:cNvSpPr>
            <p:nvPr/>
          </p:nvSpPr>
          <p:spPr bwMode="auto">
            <a:xfrm flipV="1">
              <a:off x="3809"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7">
              <a:extLst>
                <a:ext uri="{FF2B5EF4-FFF2-40B4-BE49-F238E27FC236}">
                  <a16:creationId xmlns:a16="http://schemas.microsoft.com/office/drawing/2014/main" id="{60CBDCC8-2844-428D-860A-82429E472254}"/>
                </a:ext>
              </a:extLst>
            </p:cNvPr>
            <p:cNvSpPr>
              <a:spLocks noChangeShapeType="1"/>
            </p:cNvSpPr>
            <p:nvPr/>
          </p:nvSpPr>
          <p:spPr bwMode="auto">
            <a:xfrm flipV="1">
              <a:off x="4005"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58">
              <a:extLst>
                <a:ext uri="{FF2B5EF4-FFF2-40B4-BE49-F238E27FC236}">
                  <a16:creationId xmlns:a16="http://schemas.microsoft.com/office/drawing/2014/main" id="{717B8473-34AD-41CF-8FA0-23048679269B}"/>
                </a:ext>
              </a:extLst>
            </p:cNvPr>
            <p:cNvSpPr>
              <a:spLocks noChangeShapeType="1"/>
            </p:cNvSpPr>
            <p:nvPr/>
          </p:nvSpPr>
          <p:spPr bwMode="auto">
            <a:xfrm flipV="1">
              <a:off x="4838"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59">
              <a:extLst>
                <a:ext uri="{FF2B5EF4-FFF2-40B4-BE49-F238E27FC236}">
                  <a16:creationId xmlns:a16="http://schemas.microsoft.com/office/drawing/2014/main" id="{F1B1E27B-1310-4915-A76E-890BF43BFA79}"/>
                </a:ext>
              </a:extLst>
            </p:cNvPr>
            <p:cNvSpPr>
              <a:spLocks noChangeShapeType="1"/>
            </p:cNvSpPr>
            <p:nvPr/>
          </p:nvSpPr>
          <p:spPr bwMode="auto">
            <a:xfrm flipV="1">
              <a:off x="4985"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60">
              <a:extLst>
                <a:ext uri="{FF2B5EF4-FFF2-40B4-BE49-F238E27FC236}">
                  <a16:creationId xmlns:a16="http://schemas.microsoft.com/office/drawing/2014/main" id="{68FD3756-F5A5-40D6-9A52-10D6A6CFACCC}"/>
                </a:ext>
              </a:extLst>
            </p:cNvPr>
            <p:cNvSpPr>
              <a:spLocks noChangeShapeType="1"/>
            </p:cNvSpPr>
            <p:nvPr/>
          </p:nvSpPr>
          <p:spPr bwMode="auto">
            <a:xfrm flipV="1">
              <a:off x="4642" y="1248"/>
              <a:ext cx="343"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61">
              <a:extLst>
                <a:ext uri="{FF2B5EF4-FFF2-40B4-BE49-F238E27FC236}">
                  <a16:creationId xmlns:a16="http://schemas.microsoft.com/office/drawing/2014/main" id="{05B583D6-63DD-4DD6-85D6-F16C4451FC1F}"/>
                </a:ext>
              </a:extLst>
            </p:cNvPr>
            <p:cNvSpPr txBox="1">
              <a:spLocks noChangeArrowheads="1"/>
            </p:cNvSpPr>
            <p:nvPr/>
          </p:nvSpPr>
          <p:spPr bwMode="auto">
            <a:xfrm>
              <a:off x="4984" y="1008"/>
              <a:ext cx="344"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imes New Roman" panose="02020603050405020304" pitchFamily="18" charset="0"/>
                </a:rPr>
                <a:t>柱面</a:t>
              </a:r>
            </a:p>
          </p:txBody>
        </p:sp>
        <p:sp>
          <p:nvSpPr>
            <p:cNvPr id="61" name="Text Box 62">
              <a:extLst>
                <a:ext uri="{FF2B5EF4-FFF2-40B4-BE49-F238E27FC236}">
                  <a16:creationId xmlns:a16="http://schemas.microsoft.com/office/drawing/2014/main" id="{3A874E14-2BAC-4999-A1B5-D76ABA34D04E}"/>
                </a:ext>
              </a:extLst>
            </p:cNvPr>
            <p:cNvSpPr txBox="1">
              <a:spLocks noChangeArrowheads="1"/>
            </p:cNvSpPr>
            <p:nvPr/>
          </p:nvSpPr>
          <p:spPr bwMode="auto">
            <a:xfrm>
              <a:off x="2976" y="3744"/>
              <a:ext cx="68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latin typeface="Times New Roman" panose="02020603050405020304" pitchFamily="18" charset="0"/>
                </a:rPr>
                <a:t>磁头臂</a:t>
              </a:r>
            </a:p>
          </p:txBody>
        </p:sp>
        <p:sp>
          <p:nvSpPr>
            <p:cNvPr id="62" name="AutoShape 63">
              <a:extLst>
                <a:ext uri="{FF2B5EF4-FFF2-40B4-BE49-F238E27FC236}">
                  <a16:creationId xmlns:a16="http://schemas.microsoft.com/office/drawing/2014/main" id="{1DF96D5C-33A7-4982-9BBD-769B1B963F72}"/>
                </a:ext>
              </a:extLst>
            </p:cNvPr>
            <p:cNvSpPr>
              <a:spLocks noChangeArrowheads="1"/>
            </p:cNvSpPr>
            <p:nvPr/>
          </p:nvSpPr>
          <p:spPr bwMode="auto">
            <a:xfrm>
              <a:off x="4992" y="3552"/>
              <a:ext cx="192" cy="432"/>
            </a:xfrm>
            <a:prstGeom prst="curvedLeftArrow">
              <a:avLst>
                <a:gd name="adj1" fmla="val 45000"/>
                <a:gd name="adj2" fmla="val 90000"/>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utoShape 64">
              <a:extLst>
                <a:ext uri="{FF2B5EF4-FFF2-40B4-BE49-F238E27FC236}">
                  <a16:creationId xmlns:a16="http://schemas.microsoft.com/office/drawing/2014/main" id="{3E655158-E25E-4EC1-B31A-FF5E976C022C}"/>
                </a:ext>
              </a:extLst>
            </p:cNvPr>
            <p:cNvSpPr>
              <a:spLocks noChangeArrowheads="1"/>
            </p:cNvSpPr>
            <p:nvPr/>
          </p:nvSpPr>
          <p:spPr bwMode="auto">
            <a:xfrm>
              <a:off x="2736" y="3936"/>
              <a:ext cx="1056" cy="144"/>
            </a:xfrm>
            <a:prstGeom prst="leftRightArrow">
              <a:avLst>
                <a:gd name="adj1" fmla="val 50000"/>
                <a:gd name="adj2" fmla="val 146667"/>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5">
              <a:extLst>
                <a:ext uri="{FF2B5EF4-FFF2-40B4-BE49-F238E27FC236}">
                  <a16:creationId xmlns:a16="http://schemas.microsoft.com/office/drawing/2014/main" id="{1D0FC259-AC02-4F30-8DAF-D9FFEA95CE11}"/>
                </a:ext>
              </a:extLst>
            </p:cNvPr>
            <p:cNvSpPr>
              <a:spLocks noChangeShapeType="1"/>
            </p:cNvSpPr>
            <p:nvPr/>
          </p:nvSpPr>
          <p:spPr bwMode="auto">
            <a:xfrm>
              <a:off x="3312"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66">
              <a:extLst>
                <a:ext uri="{FF2B5EF4-FFF2-40B4-BE49-F238E27FC236}">
                  <a16:creationId xmlns:a16="http://schemas.microsoft.com/office/drawing/2014/main" id="{04754F4B-1323-4EA2-84FC-59DB44E58690}"/>
                </a:ext>
              </a:extLst>
            </p:cNvPr>
            <p:cNvSpPr>
              <a:spLocks noChangeShapeType="1"/>
            </p:cNvSpPr>
            <p:nvPr/>
          </p:nvSpPr>
          <p:spPr bwMode="auto">
            <a:xfrm>
              <a:off x="3312" y="244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67">
              <a:extLst>
                <a:ext uri="{FF2B5EF4-FFF2-40B4-BE49-F238E27FC236}">
                  <a16:creationId xmlns:a16="http://schemas.microsoft.com/office/drawing/2014/main" id="{40A9C532-C342-47F5-A6F9-18628895EEB4}"/>
                </a:ext>
              </a:extLst>
            </p:cNvPr>
            <p:cNvSpPr>
              <a:spLocks noChangeShapeType="1"/>
            </p:cNvSpPr>
            <p:nvPr/>
          </p:nvSpPr>
          <p:spPr bwMode="auto">
            <a:xfrm>
              <a:off x="3312" y="3120"/>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68">
              <a:extLst>
                <a:ext uri="{FF2B5EF4-FFF2-40B4-BE49-F238E27FC236}">
                  <a16:creationId xmlns:a16="http://schemas.microsoft.com/office/drawing/2014/main" id="{2AF81916-9D39-4006-B97B-C7713E802F27}"/>
                </a:ext>
              </a:extLst>
            </p:cNvPr>
            <p:cNvSpPr>
              <a:spLocks noChangeShapeType="1"/>
            </p:cNvSpPr>
            <p:nvPr/>
          </p:nvSpPr>
          <p:spPr bwMode="auto">
            <a:xfrm>
              <a:off x="3312" y="364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69">
              <a:extLst>
                <a:ext uri="{FF2B5EF4-FFF2-40B4-BE49-F238E27FC236}">
                  <a16:creationId xmlns:a16="http://schemas.microsoft.com/office/drawing/2014/main" id="{3B1FB212-4AC5-4BED-9F68-D897EACD4275}"/>
                </a:ext>
              </a:extLst>
            </p:cNvPr>
            <p:cNvSpPr>
              <a:spLocks noChangeShapeType="1"/>
            </p:cNvSpPr>
            <p:nvPr/>
          </p:nvSpPr>
          <p:spPr bwMode="auto">
            <a:xfrm>
              <a:off x="3888"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70">
              <a:extLst>
                <a:ext uri="{FF2B5EF4-FFF2-40B4-BE49-F238E27FC236}">
                  <a16:creationId xmlns:a16="http://schemas.microsoft.com/office/drawing/2014/main" id="{3677D8FF-7B41-4C36-8706-9D80AD93EE44}"/>
                </a:ext>
              </a:extLst>
            </p:cNvPr>
            <p:cNvSpPr>
              <a:spLocks noChangeShapeType="1"/>
            </p:cNvSpPr>
            <p:nvPr/>
          </p:nvSpPr>
          <p:spPr bwMode="auto">
            <a:xfrm>
              <a:off x="3888" y="22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71">
              <a:extLst>
                <a:ext uri="{FF2B5EF4-FFF2-40B4-BE49-F238E27FC236}">
                  <a16:creationId xmlns:a16="http://schemas.microsoft.com/office/drawing/2014/main" id="{0AAC7F34-7AA2-450E-8047-C1D7895411A2}"/>
                </a:ext>
              </a:extLst>
            </p:cNvPr>
            <p:cNvSpPr>
              <a:spLocks noChangeShapeType="1"/>
            </p:cNvSpPr>
            <p:nvPr/>
          </p:nvSpPr>
          <p:spPr bwMode="auto">
            <a:xfrm>
              <a:off x="3888" y="29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72">
              <a:extLst>
                <a:ext uri="{FF2B5EF4-FFF2-40B4-BE49-F238E27FC236}">
                  <a16:creationId xmlns:a16="http://schemas.microsoft.com/office/drawing/2014/main" id="{53E4C77A-5CD8-410F-A482-6A63EC6ED1EE}"/>
                </a:ext>
              </a:extLst>
            </p:cNvPr>
            <p:cNvSpPr>
              <a:spLocks noChangeShapeType="1"/>
            </p:cNvSpPr>
            <p:nvPr/>
          </p:nvSpPr>
          <p:spPr bwMode="auto">
            <a:xfrm>
              <a:off x="3936" y="360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 name="Text Box 3">
            <a:extLst>
              <a:ext uri="{FF2B5EF4-FFF2-40B4-BE49-F238E27FC236}">
                <a16:creationId xmlns:a16="http://schemas.microsoft.com/office/drawing/2014/main" id="{50E82BE4-E8C0-4915-B9C4-322C53B9BA06}"/>
              </a:ext>
            </a:extLst>
          </p:cNvPr>
          <p:cNvSpPr txBox="1">
            <a:spLocks noChangeArrowheads="1"/>
          </p:cNvSpPr>
          <p:nvPr/>
        </p:nvSpPr>
        <p:spPr bwMode="auto">
          <a:xfrm>
            <a:off x="762000" y="1143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914400" indent="-457200">
              <a:defRPr kumimoji="1" sz="2400">
                <a:solidFill>
                  <a:schemeClr val="tx1"/>
                </a:solidFill>
                <a:latin typeface="Arial Narrow" panose="020B0606020202030204" pitchFamily="34" charset="0"/>
                <a:ea typeface="宋体" panose="02010600030101010101" pitchFamily="2" charset="-122"/>
              </a:defRPr>
            </a:lvl2pPr>
            <a:lvl3pPr marL="1371600" indent="-457200">
              <a:defRPr kumimoji="1" sz="2400">
                <a:solidFill>
                  <a:schemeClr val="tx1"/>
                </a:solidFill>
                <a:latin typeface="Arial Narrow" panose="020B0606020202030204" pitchFamily="34" charset="0"/>
                <a:ea typeface="宋体" panose="02010600030101010101" pitchFamily="2" charset="-122"/>
              </a:defRPr>
            </a:lvl3pPr>
            <a:lvl4pPr marL="1828800" indent="-457200">
              <a:defRPr kumimoji="1" sz="2400">
                <a:solidFill>
                  <a:schemeClr val="tx1"/>
                </a:solidFill>
                <a:latin typeface="Arial Narrow" panose="020B0606020202030204" pitchFamily="34" charset="0"/>
                <a:ea typeface="宋体" panose="02010600030101010101" pitchFamily="2" charset="-122"/>
              </a:defRPr>
            </a:lvl4pPr>
            <a:lvl5pPr marL="2286000" indent="-457200">
              <a:defRPr kumimoji="1" sz="2400">
                <a:solidFill>
                  <a:schemeClr val="tx1"/>
                </a:solidFill>
                <a:latin typeface="Arial Narrow" panose="020B0606020202030204" pitchFamily="34"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50000"/>
              </a:spcBef>
              <a:buClr>
                <a:schemeClr val="tx1"/>
              </a:buClr>
              <a:buFont typeface="Wingdings" panose="05000000000000000000" pitchFamily="2" charset="2"/>
              <a:buAutoNum type="arabicPeriod" startAt="2"/>
            </a:pPr>
            <a:r>
              <a:rPr lang="zh-CN" altLang="en-US" b="1">
                <a:latin typeface="楷体_GB2312" pitchFamily="49" charset="-122"/>
                <a:ea typeface="楷体_GB2312" pitchFamily="49" charset="-122"/>
              </a:rPr>
              <a:t>直接存取设备。如磁盘,光盘等.</a:t>
            </a:r>
          </a:p>
        </p:txBody>
      </p:sp>
      <p:sp>
        <p:nvSpPr>
          <p:cNvPr id="73" name="Text Box 33">
            <a:extLst>
              <a:ext uri="{FF2B5EF4-FFF2-40B4-BE49-F238E27FC236}">
                <a16:creationId xmlns:a16="http://schemas.microsoft.com/office/drawing/2014/main" id="{3C87EE6D-BFC3-463B-BB2B-215B0A2FB6A2}"/>
              </a:ext>
            </a:extLst>
          </p:cNvPr>
          <p:cNvSpPr txBox="1">
            <a:spLocks noChangeArrowheads="1"/>
          </p:cNvSpPr>
          <p:nvPr/>
        </p:nvSpPr>
        <p:spPr bwMode="auto">
          <a:xfrm>
            <a:off x="990600" y="16764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_GB2312" pitchFamily="49" charset="-122"/>
              </a:rPr>
              <a:t>磁盘的结构</a:t>
            </a:r>
          </a:p>
        </p:txBody>
      </p:sp>
    </p:spTree>
    <p:extLst>
      <p:ext uri="{BB962C8B-B14F-4D97-AF65-F5344CB8AC3E}">
        <p14:creationId xmlns:p14="http://schemas.microsoft.com/office/powerpoint/2010/main" val="186992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DEB8DF7-C3AA-4999-8401-8566D8924E3F}"/>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BA33A7B5-CE80-42CE-823B-F26AB2126308}"/>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BF8E7E51-30C9-42C8-8883-0D895A1025BB}"/>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位示图</a:t>
            </a:r>
          </a:p>
          <a:p>
            <a:r>
              <a:rPr lang="zh-CN" altLang="en-US" dirty="0"/>
              <a:t>空闲文件目录</a:t>
            </a:r>
          </a:p>
          <a:p>
            <a:r>
              <a:rPr lang="zh-CN" altLang="en-US" dirty="0"/>
              <a:t>空闲块链</a:t>
            </a:r>
          </a:p>
          <a:p>
            <a:r>
              <a:rPr lang="zh-CN" altLang="en-US" dirty="0"/>
              <a:t>成组链法</a:t>
            </a:r>
          </a:p>
          <a:p>
            <a:r>
              <a:rPr lang="zh-CN" altLang="en-US" dirty="0"/>
              <a:t>各种方法比较</a:t>
            </a:r>
          </a:p>
        </p:txBody>
      </p:sp>
    </p:spTree>
    <p:extLst>
      <p:ext uri="{BB962C8B-B14F-4D97-AF65-F5344CB8AC3E}">
        <p14:creationId xmlns:p14="http://schemas.microsoft.com/office/powerpoint/2010/main" val="3300548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位示图</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638176" y="1598044"/>
            <a:ext cx="7537635" cy="1477328"/>
          </a:xfrm>
          <a:prstGeom prst="rect">
            <a:avLst/>
          </a:prstGeom>
        </p:spPr>
        <p:txBody>
          <a:bodyPr wrap="square">
            <a:spAutoFit/>
          </a:bodyPr>
          <a:lstStyle/>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这种方法是在外存上建立一张位示图（</a:t>
            </a:r>
            <a:r>
              <a:rPr lang="en-US" altLang="zh-CN" b="1" kern="100" dirty="0">
                <a:solidFill>
                  <a:srgbClr val="000000"/>
                </a:solidFill>
                <a:latin typeface="华文楷体" panose="02010600040101010101" pitchFamily="2" charset="-122"/>
                <a:ea typeface="华文楷体" panose="02010600040101010101" pitchFamily="2" charset="-122"/>
              </a:rPr>
              <a:t>bitmap</a:t>
            </a:r>
            <a:r>
              <a:rPr lang="zh-CN" altLang="zh-CN" b="1" kern="100" dirty="0">
                <a:solidFill>
                  <a:srgbClr val="000000"/>
                </a:solidFill>
                <a:latin typeface="华文楷体" panose="02010600040101010101" pitchFamily="2" charset="-122"/>
                <a:ea typeface="华文楷体" panose="02010600040101010101" pitchFamily="2" charset="-122"/>
              </a:rPr>
              <a:t>），记录文件在磁盘上的空间使用情况。</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每一位仅对应磁盘上的一个物理块，利用二进制的一位来表示磁盘中一个盘块的使用情况，取值</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表示该物理块是空闲的；取值</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表示物理块已分配。</a:t>
            </a:r>
            <a:endParaRPr lang="zh-CN" altLang="en-US" b="1" dirty="0">
              <a:latin typeface="华文楷体" panose="02010600040101010101" pitchFamily="2" charset="-122"/>
              <a:ea typeface="华文楷体" panose="0201060004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598517635"/>
              </p:ext>
            </p:extLst>
          </p:nvPr>
        </p:nvGraphicFramePr>
        <p:xfrm>
          <a:off x="966996" y="3098295"/>
          <a:ext cx="6563999" cy="1995368"/>
        </p:xfrm>
        <a:graphic>
          <a:graphicData uri="http://schemas.openxmlformats.org/drawingml/2006/table">
            <a:tbl>
              <a:tblPr firstRow="1" firstCol="1" bandRow="1">
                <a:tableStyleId>{5C22544A-7EE6-4342-B048-85BDC9FD1C3A}</a:tableStyleId>
              </a:tblPr>
              <a:tblGrid>
                <a:gridCol w="353623">
                  <a:extLst>
                    <a:ext uri="{9D8B030D-6E8A-4147-A177-3AD203B41FA5}">
                      <a16:colId xmlns:a16="http://schemas.microsoft.com/office/drawing/2014/main" val="3164634937"/>
                    </a:ext>
                  </a:extLst>
                </a:gridCol>
                <a:gridCol w="353623">
                  <a:extLst>
                    <a:ext uri="{9D8B030D-6E8A-4147-A177-3AD203B41FA5}">
                      <a16:colId xmlns:a16="http://schemas.microsoft.com/office/drawing/2014/main" val="4207924211"/>
                    </a:ext>
                  </a:extLst>
                </a:gridCol>
                <a:gridCol w="353623">
                  <a:extLst>
                    <a:ext uri="{9D8B030D-6E8A-4147-A177-3AD203B41FA5}">
                      <a16:colId xmlns:a16="http://schemas.microsoft.com/office/drawing/2014/main" val="576650978"/>
                    </a:ext>
                  </a:extLst>
                </a:gridCol>
                <a:gridCol w="353623">
                  <a:extLst>
                    <a:ext uri="{9D8B030D-6E8A-4147-A177-3AD203B41FA5}">
                      <a16:colId xmlns:a16="http://schemas.microsoft.com/office/drawing/2014/main" val="685442627"/>
                    </a:ext>
                  </a:extLst>
                </a:gridCol>
                <a:gridCol w="353623">
                  <a:extLst>
                    <a:ext uri="{9D8B030D-6E8A-4147-A177-3AD203B41FA5}">
                      <a16:colId xmlns:a16="http://schemas.microsoft.com/office/drawing/2014/main" val="2459246269"/>
                    </a:ext>
                  </a:extLst>
                </a:gridCol>
                <a:gridCol w="353623">
                  <a:extLst>
                    <a:ext uri="{9D8B030D-6E8A-4147-A177-3AD203B41FA5}">
                      <a16:colId xmlns:a16="http://schemas.microsoft.com/office/drawing/2014/main" val="2618408418"/>
                    </a:ext>
                  </a:extLst>
                </a:gridCol>
                <a:gridCol w="353623">
                  <a:extLst>
                    <a:ext uri="{9D8B030D-6E8A-4147-A177-3AD203B41FA5}">
                      <a16:colId xmlns:a16="http://schemas.microsoft.com/office/drawing/2014/main" val="3559972340"/>
                    </a:ext>
                  </a:extLst>
                </a:gridCol>
                <a:gridCol w="353623">
                  <a:extLst>
                    <a:ext uri="{9D8B030D-6E8A-4147-A177-3AD203B41FA5}">
                      <a16:colId xmlns:a16="http://schemas.microsoft.com/office/drawing/2014/main" val="3200044442"/>
                    </a:ext>
                  </a:extLst>
                </a:gridCol>
                <a:gridCol w="353623">
                  <a:extLst>
                    <a:ext uri="{9D8B030D-6E8A-4147-A177-3AD203B41FA5}">
                      <a16:colId xmlns:a16="http://schemas.microsoft.com/office/drawing/2014/main" val="3656623541"/>
                    </a:ext>
                  </a:extLst>
                </a:gridCol>
                <a:gridCol w="353623">
                  <a:extLst>
                    <a:ext uri="{9D8B030D-6E8A-4147-A177-3AD203B41FA5}">
                      <a16:colId xmlns:a16="http://schemas.microsoft.com/office/drawing/2014/main" val="407932349"/>
                    </a:ext>
                  </a:extLst>
                </a:gridCol>
                <a:gridCol w="353623">
                  <a:extLst>
                    <a:ext uri="{9D8B030D-6E8A-4147-A177-3AD203B41FA5}">
                      <a16:colId xmlns:a16="http://schemas.microsoft.com/office/drawing/2014/main" val="3275676879"/>
                    </a:ext>
                  </a:extLst>
                </a:gridCol>
                <a:gridCol w="445691">
                  <a:extLst>
                    <a:ext uri="{9D8B030D-6E8A-4147-A177-3AD203B41FA5}">
                      <a16:colId xmlns:a16="http://schemas.microsoft.com/office/drawing/2014/main" val="2751369850"/>
                    </a:ext>
                  </a:extLst>
                </a:gridCol>
                <a:gridCol w="445691">
                  <a:extLst>
                    <a:ext uri="{9D8B030D-6E8A-4147-A177-3AD203B41FA5}">
                      <a16:colId xmlns:a16="http://schemas.microsoft.com/office/drawing/2014/main" val="4160391604"/>
                    </a:ext>
                  </a:extLst>
                </a:gridCol>
                <a:gridCol w="445691">
                  <a:extLst>
                    <a:ext uri="{9D8B030D-6E8A-4147-A177-3AD203B41FA5}">
                      <a16:colId xmlns:a16="http://schemas.microsoft.com/office/drawing/2014/main" val="4134994849"/>
                    </a:ext>
                  </a:extLst>
                </a:gridCol>
                <a:gridCol w="445691">
                  <a:extLst>
                    <a:ext uri="{9D8B030D-6E8A-4147-A177-3AD203B41FA5}">
                      <a16:colId xmlns:a16="http://schemas.microsoft.com/office/drawing/2014/main" val="569635261"/>
                    </a:ext>
                  </a:extLst>
                </a:gridCol>
                <a:gridCol w="445691">
                  <a:extLst>
                    <a:ext uri="{9D8B030D-6E8A-4147-A177-3AD203B41FA5}">
                      <a16:colId xmlns:a16="http://schemas.microsoft.com/office/drawing/2014/main" val="2011520830"/>
                    </a:ext>
                  </a:extLst>
                </a:gridCol>
                <a:gridCol w="445691">
                  <a:extLst>
                    <a:ext uri="{9D8B030D-6E8A-4147-A177-3AD203B41FA5}">
                      <a16:colId xmlns:a16="http://schemas.microsoft.com/office/drawing/2014/main" val="1780346668"/>
                    </a:ext>
                  </a:extLst>
                </a:gridCol>
              </a:tblGrid>
              <a:tr h="332210">
                <a:tc>
                  <a:txBody>
                    <a:bodyPr/>
                    <a:lstStyle/>
                    <a:p>
                      <a:pPr algn="ctr">
                        <a:lnSpc>
                          <a:spcPct val="125000"/>
                        </a:lnSpc>
                        <a:spcAft>
                          <a:spcPts val="0"/>
                        </a:spcAft>
                      </a:pPr>
                      <a:r>
                        <a:rPr lang="en-US" sz="1400" b="1" kern="100">
                          <a:effectLst/>
                        </a:rPr>
                        <a:t> </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2</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6</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7</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8</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9</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12</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7714325"/>
                  </a:ext>
                </a:extLst>
              </a:tr>
              <a:tr h="332210">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8983579"/>
                  </a:ext>
                </a:extLst>
              </a:tr>
              <a:tr h="332210">
                <a:tc>
                  <a:txBody>
                    <a:bodyPr/>
                    <a:lstStyle/>
                    <a:p>
                      <a:pPr algn="ctr">
                        <a:lnSpc>
                          <a:spcPct val="125000"/>
                        </a:lnSpc>
                        <a:spcAft>
                          <a:spcPts val="0"/>
                        </a:spcAft>
                      </a:pPr>
                      <a:r>
                        <a:rPr lang="en-US" sz="1400" b="1" kern="100">
                          <a:effectLst/>
                        </a:rPr>
                        <a:t>2</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1730897"/>
                  </a:ext>
                </a:extLst>
              </a:tr>
              <a:tr h="332210">
                <a:tc>
                  <a:txBody>
                    <a:bodyPr/>
                    <a:lstStyle/>
                    <a:p>
                      <a:pPr algn="ctr">
                        <a:lnSpc>
                          <a:spcPct val="125000"/>
                        </a:lnSpc>
                        <a:spcAft>
                          <a:spcPts val="0"/>
                        </a:spcAft>
                      </a:pPr>
                      <a:r>
                        <a:rPr lang="en-US" sz="1400" b="1" kern="100">
                          <a:effectLst/>
                        </a:rPr>
                        <a:t>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0084405"/>
                  </a:ext>
                </a:extLst>
              </a:tr>
              <a:tr h="332210">
                <a:tc>
                  <a:txBody>
                    <a:bodyPr/>
                    <a:lstStyle/>
                    <a:p>
                      <a:pPr algn="ctr">
                        <a:lnSpc>
                          <a:spcPct val="125000"/>
                        </a:lnSpc>
                        <a:spcAft>
                          <a:spcPts val="0"/>
                        </a:spcAft>
                      </a:pPr>
                      <a:r>
                        <a:rPr lang="en-US" sz="1400" b="1" kern="100">
                          <a:effectLst/>
                        </a:rPr>
                        <a:t>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9558696"/>
                  </a:ext>
                </a:extLst>
              </a:tr>
              <a:tr h="334318">
                <a:tc>
                  <a:txBody>
                    <a:bodyPr/>
                    <a:lstStyle/>
                    <a:p>
                      <a:pPr algn="ctr">
                        <a:lnSpc>
                          <a:spcPct val="125000"/>
                        </a:lnSpc>
                        <a:spcAft>
                          <a:spcPts val="0"/>
                        </a:spcAft>
                      </a:pPr>
                      <a:r>
                        <a:rPr lang="en-US" sz="1400" b="1" kern="100">
                          <a:effectLst/>
                        </a:rPr>
                        <a:t>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0</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8194380"/>
                  </a:ext>
                </a:extLst>
              </a:tr>
            </a:tbl>
          </a:graphicData>
        </a:graphic>
      </p:graphicFrame>
      <p:sp>
        <p:nvSpPr>
          <p:cNvPr id="5" name="矩形 4"/>
          <p:cNvSpPr/>
          <p:nvPr/>
        </p:nvSpPr>
        <p:spPr>
          <a:xfrm>
            <a:off x="1304364" y="5308017"/>
            <a:ext cx="4572000" cy="923330"/>
          </a:xfrm>
          <a:prstGeom prst="rect">
            <a:avLst/>
          </a:prstGeom>
        </p:spPr>
        <p:txBody>
          <a:bodyPr>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位示图的优点</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可以比较容易的找到一组连续的空闲块。</a:t>
            </a: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该图适用于所有类型的物理结构文件</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6567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5AC0E2-F283-4E13-9121-DFA16EDF8120}"/>
              </a:ext>
            </a:extLst>
          </p:cNvPr>
          <p:cNvSpPr>
            <a:spLocks noGrp="1"/>
          </p:cNvSpPr>
          <p:nvPr>
            <p:ph type="body" sz="quarter" idx="12"/>
          </p:nvPr>
        </p:nvSpPr>
        <p:spPr/>
        <p:txBody>
          <a:bodyPr/>
          <a:lstStyle/>
          <a:p>
            <a:r>
              <a:rPr lang="zh-CN" altLang="en-US" dirty="0"/>
              <a:t>位示图</a:t>
            </a:r>
          </a:p>
        </p:txBody>
      </p:sp>
      <p:sp>
        <p:nvSpPr>
          <p:cNvPr id="3" name="内容占位符 2">
            <a:extLst>
              <a:ext uri="{FF2B5EF4-FFF2-40B4-BE49-F238E27FC236}">
                <a16:creationId xmlns:a16="http://schemas.microsoft.com/office/drawing/2014/main" id="{B4754725-102D-44DE-A168-5A45F90D61CE}"/>
              </a:ext>
            </a:extLst>
          </p:cNvPr>
          <p:cNvSpPr>
            <a:spLocks noGrp="1"/>
          </p:cNvSpPr>
          <p:nvPr>
            <p:ph sz="quarter" idx="13"/>
          </p:nvPr>
        </p:nvSpPr>
        <p:spPr/>
        <p:txBody>
          <a:bodyPr/>
          <a:lstStyle/>
          <a:p>
            <a:r>
              <a:rPr lang="zh-CN" altLang="en-US" dirty="0"/>
              <a:t>利用位示图分配</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66427BCF-E8C4-4EC1-A3DD-B80AE6611592}"/>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将所找到的一个或一组二进制位， 转换成与之相应的盘块号。假定找到的其值为</a:t>
            </a:r>
            <a:r>
              <a:rPr lang="zh-CN" altLang="en-US" dirty="0">
                <a:latin typeface="Times New Roman" panose="02020603050405020304" pitchFamily="18" charset="0"/>
              </a:rPr>
              <a:t>“</a:t>
            </a:r>
            <a:r>
              <a:rPr lang="en-US" altLang="zh-CN" dirty="0"/>
              <a:t>0</a:t>
            </a:r>
            <a:r>
              <a:rPr lang="en-US" altLang="zh-CN" dirty="0">
                <a:latin typeface="Times New Roman" panose="02020603050405020304" pitchFamily="18" charset="0"/>
              </a:rPr>
              <a:t>”</a:t>
            </a:r>
            <a:r>
              <a:rPr lang="zh-CN" altLang="en-US" dirty="0"/>
              <a:t>的二进制位，位于位示的第</a:t>
            </a:r>
            <a:r>
              <a:rPr lang="en-US" altLang="zh-CN" dirty="0" err="1"/>
              <a:t>i</a:t>
            </a:r>
            <a:r>
              <a:rPr lang="zh-CN" altLang="en-US" dirty="0"/>
              <a:t>行、第</a:t>
            </a:r>
            <a:r>
              <a:rPr lang="en-US" altLang="zh-CN" dirty="0"/>
              <a:t>j</a:t>
            </a:r>
            <a:r>
              <a:rPr lang="zh-CN" altLang="en-US" dirty="0"/>
              <a:t>列，则其相应的盘块号应按下式计算： </a:t>
            </a:r>
          </a:p>
          <a:p>
            <a:r>
              <a:rPr lang="zh-CN" altLang="en-US" dirty="0"/>
              <a:t> </a:t>
            </a:r>
          </a:p>
          <a:p>
            <a:r>
              <a:rPr lang="en-US" altLang="zh-CN" dirty="0"/>
              <a:t>b=n(i-1)+j</a:t>
            </a:r>
            <a:r>
              <a:rPr lang="zh-CN" altLang="en-US" dirty="0"/>
              <a:t> </a:t>
            </a:r>
            <a:r>
              <a:rPr lang="en-US" altLang="zh-CN" dirty="0"/>
              <a:t>n</a:t>
            </a:r>
            <a:r>
              <a:rPr lang="zh-CN" altLang="en-US" dirty="0"/>
              <a:t>代表每行的位数。</a:t>
            </a:r>
          </a:p>
          <a:p>
            <a:r>
              <a:rPr lang="zh-CN" altLang="en-US" dirty="0"/>
              <a:t></a:t>
            </a:r>
          </a:p>
          <a:p>
            <a:r>
              <a:rPr lang="zh-CN" altLang="en-US" dirty="0"/>
              <a:t> 修改位示图， 令</a:t>
            </a:r>
            <a:r>
              <a:rPr lang="en-US" altLang="zh-CN" dirty="0"/>
              <a:t>map</a:t>
            </a:r>
            <a:r>
              <a:rPr lang="zh-CN" altLang="en-US" dirty="0"/>
              <a:t>［</a:t>
            </a:r>
            <a:r>
              <a:rPr lang="en-US" altLang="zh-CN" dirty="0" err="1"/>
              <a:t>i,j</a:t>
            </a:r>
            <a:r>
              <a:rPr lang="zh-CN" altLang="en-US" dirty="0"/>
              <a:t>］</a:t>
            </a:r>
            <a:r>
              <a:rPr lang="en-US" altLang="zh-CN" dirty="0"/>
              <a:t>=1</a:t>
            </a:r>
            <a:r>
              <a:rPr lang="zh-CN" altLang="en-US" dirty="0"/>
              <a:t>。 </a:t>
            </a:r>
          </a:p>
        </p:txBody>
      </p:sp>
    </p:spTree>
    <p:extLst>
      <p:ext uri="{BB962C8B-B14F-4D97-AF65-F5344CB8AC3E}">
        <p14:creationId xmlns:p14="http://schemas.microsoft.com/office/powerpoint/2010/main" val="3170129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CF5F12-E476-4438-A736-CE1B71ACB3CD}"/>
              </a:ext>
            </a:extLst>
          </p:cNvPr>
          <p:cNvSpPr>
            <a:spLocks noGrp="1"/>
          </p:cNvSpPr>
          <p:nvPr>
            <p:ph type="body" sz="quarter" idx="12"/>
          </p:nvPr>
        </p:nvSpPr>
        <p:spPr/>
        <p:txBody>
          <a:bodyPr/>
          <a:lstStyle/>
          <a:p>
            <a:r>
              <a:rPr lang="zh-CN" altLang="en-US" dirty="0"/>
              <a:t>位示图</a:t>
            </a:r>
          </a:p>
        </p:txBody>
      </p:sp>
      <p:sp>
        <p:nvSpPr>
          <p:cNvPr id="3" name="内容占位符 2">
            <a:extLst>
              <a:ext uri="{FF2B5EF4-FFF2-40B4-BE49-F238E27FC236}">
                <a16:creationId xmlns:a16="http://schemas.microsoft.com/office/drawing/2014/main" id="{A57911F1-673C-472D-9B7D-481AE0C11B0F}"/>
              </a:ext>
            </a:extLst>
          </p:cNvPr>
          <p:cNvSpPr>
            <a:spLocks noGrp="1"/>
          </p:cNvSpPr>
          <p:nvPr>
            <p:ph sz="quarter" idx="13"/>
          </p:nvPr>
        </p:nvSpPr>
        <p:spPr/>
        <p:txBody>
          <a:bodyPr/>
          <a:lstStyle/>
          <a:p>
            <a:r>
              <a:rPr lang="zh-CN" altLang="en-US" dirty="0"/>
              <a:t>利用位示图回收</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8BD8FFC3-600E-49CA-90B4-0A1A3D4FF86A}"/>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将回收盘块的盘块号转换成位示图中的行号和列号。 转换公式为：</a:t>
            </a:r>
          </a:p>
          <a:p>
            <a:r>
              <a:rPr lang="zh-CN" altLang="en-US"/>
              <a:t> </a:t>
            </a:r>
          </a:p>
          <a:p>
            <a:r>
              <a:rPr lang="zh-CN" altLang="en-US"/>
              <a:t> </a:t>
            </a:r>
            <a:r>
              <a:rPr lang="en-US" altLang="zh-CN"/>
              <a:t>i=(b-1)DIV n+1</a:t>
            </a:r>
          </a:p>
          <a:p>
            <a:endParaRPr lang="en-US" altLang="zh-CN"/>
          </a:p>
          <a:p>
            <a:r>
              <a:rPr lang="en-US" altLang="zh-CN"/>
              <a:t>  j=(b-1)MOD n+1</a:t>
            </a:r>
          </a:p>
          <a:p>
            <a:endParaRPr lang="en-US" altLang="zh-CN"/>
          </a:p>
          <a:p>
            <a:r>
              <a:rPr lang="en-US" altLang="zh-CN"/>
              <a:t>  </a:t>
            </a:r>
            <a:r>
              <a:rPr lang="zh-CN" altLang="en-US"/>
              <a:t>修改位示图。 令</a:t>
            </a:r>
            <a:r>
              <a:rPr lang="en-US" altLang="zh-CN"/>
              <a:t>map </a:t>
            </a:r>
            <a:r>
              <a:rPr lang="zh-CN" altLang="en-US"/>
              <a:t>［</a:t>
            </a:r>
            <a:r>
              <a:rPr lang="en-US" altLang="zh-CN"/>
              <a:t>i,j</a:t>
            </a:r>
            <a:r>
              <a:rPr lang="zh-CN" altLang="en-US"/>
              <a:t>］</a:t>
            </a:r>
            <a:r>
              <a:rPr lang="en-US" altLang="zh-CN"/>
              <a:t>=0</a:t>
            </a:r>
            <a:r>
              <a:rPr lang="zh-CN" altLang="en-US"/>
              <a:t>。 </a:t>
            </a:r>
            <a:endParaRPr lang="zh-CN" altLang="en-US" dirty="0"/>
          </a:p>
        </p:txBody>
      </p:sp>
    </p:spTree>
    <p:extLst>
      <p:ext uri="{BB962C8B-B14F-4D97-AF65-F5344CB8AC3E}">
        <p14:creationId xmlns:p14="http://schemas.microsoft.com/office/powerpoint/2010/main" val="288010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AD6470-CEF5-40AF-AE2B-DBF61A3E412A}"/>
              </a:ext>
            </a:extLst>
          </p:cNvPr>
          <p:cNvSpPr>
            <a:spLocks noGrp="1"/>
          </p:cNvSpPr>
          <p:nvPr>
            <p:ph type="body" sz="quarter" idx="12"/>
          </p:nvPr>
        </p:nvSpPr>
        <p:spPr/>
        <p:txBody>
          <a:bodyPr/>
          <a:lstStyle/>
          <a:p>
            <a:r>
              <a:rPr lang="zh-CN" altLang="en-US" dirty="0">
                <a:latin typeface="宋体" panose="02010600030101010101" pitchFamily="2" charset="-122"/>
              </a:rPr>
              <a:t>文件的分类</a:t>
            </a:r>
            <a:endParaRPr lang="zh-CN" altLang="en-US" dirty="0"/>
          </a:p>
        </p:txBody>
      </p:sp>
      <p:sp>
        <p:nvSpPr>
          <p:cNvPr id="3" name="内容占位符 2">
            <a:extLst>
              <a:ext uri="{FF2B5EF4-FFF2-40B4-BE49-F238E27FC236}">
                <a16:creationId xmlns:a16="http://schemas.microsoft.com/office/drawing/2014/main" id="{F6C947BF-B2EA-4F35-AB90-E1C421B6818F}"/>
              </a:ext>
            </a:extLst>
          </p:cNvPr>
          <p:cNvSpPr>
            <a:spLocks noGrp="1"/>
          </p:cNvSpPr>
          <p:nvPr>
            <p:ph sz="quarter" idx="13"/>
          </p:nvPr>
        </p:nvSpPr>
        <p:spPr>
          <a:xfrm>
            <a:off x="638177" y="1304138"/>
            <a:ext cx="8005763" cy="4618490"/>
          </a:xfrm>
        </p:spPr>
        <p:txBody>
          <a:bodyPr/>
          <a:lstStyle/>
          <a:p>
            <a:pPr algn="just"/>
            <a:r>
              <a:rPr lang="zh-CN" altLang="en-US" sz="2800" dirty="0">
                <a:latin typeface="宋体" panose="02010600030101010101" pitchFamily="2" charset="-122"/>
              </a:rPr>
              <a:t>以文件的用途分类</a:t>
            </a:r>
          </a:p>
          <a:p>
            <a:pPr lvl="1" algn="just"/>
            <a:r>
              <a:rPr lang="zh-CN" altLang="en-US" sz="2400" dirty="0">
                <a:latin typeface="宋体" panose="02010600030101010101" pitchFamily="2" charset="-122"/>
              </a:rPr>
              <a:t>系统文件: 指用操作系统的执行程序和数据组成的文件，这种文件不对用户开放，仅供系统使用。</a:t>
            </a:r>
          </a:p>
          <a:p>
            <a:pPr lvl="1" algn="just"/>
            <a:r>
              <a:rPr lang="zh-CN" altLang="en-US" sz="2400" dirty="0">
                <a:latin typeface="宋体" panose="02010600030101010101" pitchFamily="2" charset="-122"/>
              </a:rPr>
              <a:t>库文件：是指系统为用户提供的各种标准函数，标准过程和实用程序等。用户只能使用这些文件，而无权对其进行修改。</a:t>
            </a:r>
          </a:p>
          <a:p>
            <a:pPr lvl="1"/>
            <a:r>
              <a:rPr lang="zh-CN" altLang="en-US" sz="2400" dirty="0">
                <a:latin typeface="宋体" panose="02010600030101010101" pitchFamily="2" charset="-122"/>
              </a:rPr>
              <a:t>用户文件</a:t>
            </a:r>
            <a:r>
              <a:rPr lang="zh-CN" altLang="en-US" sz="2400" dirty="0"/>
              <a:t>: </a:t>
            </a:r>
            <a:r>
              <a:rPr lang="zh-CN" altLang="en-US" sz="2400" dirty="0">
                <a:latin typeface="宋体" panose="02010600030101010101" pitchFamily="2" charset="-122"/>
              </a:rPr>
              <a:t>由用户的信息组成的文件，如源程序文件，数据文件等。这种文件的使用和修改权均属于用户。</a:t>
            </a:r>
            <a:r>
              <a:rPr lang="zh-CN" altLang="en-US" sz="2400" dirty="0"/>
              <a:t> </a:t>
            </a:r>
          </a:p>
          <a:p>
            <a:endParaRPr lang="zh-CN" altLang="en-US" dirty="0"/>
          </a:p>
        </p:txBody>
      </p:sp>
    </p:spTree>
    <p:extLst>
      <p:ext uri="{BB962C8B-B14F-4D97-AF65-F5344CB8AC3E}">
        <p14:creationId xmlns:p14="http://schemas.microsoft.com/office/powerpoint/2010/main" val="1682031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空闲块列表</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53681" y="2096926"/>
            <a:ext cx="7328001"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系统为外存上的所有空闲区域建立一个空闲块列表，其中空闲块列表的每个表项对应一个由多个空闲块构成的空闲区，它包括空闲块个数和第一个空闲块号等。</a:t>
            </a:r>
            <a:endParaRPr lang="zh-CN" altLang="en-US" b="1"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2"/>
          <a:stretch>
            <a:fillRect/>
          </a:stretch>
        </p:blipFill>
        <p:spPr>
          <a:xfrm>
            <a:off x="2363930" y="3490747"/>
            <a:ext cx="4107502" cy="2061806"/>
          </a:xfrm>
          <a:prstGeom prst="rect">
            <a:avLst/>
          </a:prstGeom>
        </p:spPr>
      </p:pic>
    </p:spTree>
    <p:extLst>
      <p:ext uri="{BB962C8B-B14F-4D97-AF65-F5344CB8AC3E}">
        <p14:creationId xmlns:p14="http://schemas.microsoft.com/office/powerpoint/2010/main" val="1893628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78802" y="1830542"/>
            <a:ext cx="7477758"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将磁盘上的所有空闲块串成一条链。在每个空闲块上除含有用于指示下一个空闲块的指针外，还应指明空闲块的大小信息（有的节点是单个空闲块，有的节点是多个相邻空闲块合并形成的空闲区）</a:t>
            </a:r>
            <a:endParaRPr lang="zh-CN" altLang="en-US" b="1" dirty="0">
              <a:latin typeface="华文楷体" panose="02010600040101010101" pitchFamily="2" charset="-122"/>
              <a:ea typeface="华文楷体" panose="02010600040101010101" pitchFamily="2" charset="-122"/>
            </a:endParaRPr>
          </a:p>
        </p:txBody>
      </p:sp>
      <p:sp>
        <p:nvSpPr>
          <p:cNvPr id="6" name="矩形 5"/>
          <p:cNvSpPr/>
          <p:nvPr/>
        </p:nvSpPr>
        <p:spPr>
          <a:xfrm>
            <a:off x="756887" y="2938596"/>
            <a:ext cx="1447832" cy="41633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．空闲块链</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1463352" y="3801556"/>
            <a:ext cx="5908658" cy="902545"/>
          </a:xfrm>
          <a:prstGeom prst="rect">
            <a:avLst/>
          </a:prstGeom>
        </p:spPr>
      </p:pic>
    </p:spTree>
    <p:extLst>
      <p:ext uri="{BB962C8B-B14F-4D97-AF65-F5344CB8AC3E}">
        <p14:creationId xmlns:p14="http://schemas.microsoft.com/office/powerpoint/2010/main" val="52876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673539"/>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1543836" y="2112121"/>
            <a:ext cx="6975812" cy="4266457"/>
          </a:xfrm>
          <a:prstGeom prst="rect">
            <a:avLst/>
          </a:prstGeom>
        </p:spPr>
      </p:pic>
    </p:spTree>
    <p:extLst>
      <p:ext uri="{BB962C8B-B14F-4D97-AF65-F5344CB8AC3E}">
        <p14:creationId xmlns:p14="http://schemas.microsoft.com/office/powerpoint/2010/main" val="829486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文件共享</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1768" y="1823523"/>
            <a:ext cx="7397039" cy="3554819"/>
          </a:xfrm>
          <a:prstGeom prst="rect">
            <a:avLst/>
          </a:prstGeom>
        </p:spPr>
        <p:txBody>
          <a:bodyPr wrap="square">
            <a:spAutoFit/>
          </a:bodyPr>
          <a:lstStyle/>
          <a:p>
            <a:pPr indent="26670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、系统打开文件表</a:t>
            </a: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系统打开文件表（</a:t>
            </a:r>
            <a:r>
              <a:rPr lang="en-US" altLang="zh-CN" b="1" kern="100" dirty="0">
                <a:solidFill>
                  <a:srgbClr val="000000"/>
                </a:solidFill>
                <a:latin typeface="华文楷体" panose="02010600040101010101" pitchFamily="2" charset="-122"/>
                <a:ea typeface="华文楷体" panose="02010600040101010101" pitchFamily="2" charset="-122"/>
              </a:rPr>
              <a:t>Open file table</a:t>
            </a:r>
            <a:r>
              <a:rPr lang="zh-CN" altLang="zh-CN" b="1" kern="100" dirty="0">
                <a:solidFill>
                  <a:srgbClr val="000000"/>
                </a:solidFill>
                <a:latin typeface="华文楷体" panose="02010600040101010101" pitchFamily="2" charset="-122"/>
                <a:ea typeface="华文楷体" panose="02010600040101010101" pitchFamily="2" charset="-122"/>
              </a:rPr>
              <a:t>）存在于内存中，整个操作系统只维护一张这样的表，用于保存已经打开文件的</a:t>
            </a:r>
            <a:r>
              <a:rPr lang="en-US" altLang="zh-CN" b="1" kern="100" dirty="0">
                <a:solidFill>
                  <a:srgbClr val="000000"/>
                </a:solidFill>
                <a:latin typeface="华文楷体" panose="02010600040101010101" pitchFamily="2" charset="-122"/>
                <a:ea typeface="华文楷体" panose="02010600040101010101" pitchFamily="2" charset="-122"/>
              </a:rPr>
              <a:t>FCB</a:t>
            </a:r>
            <a:r>
              <a:rPr lang="zh-CN" altLang="zh-CN" b="1" kern="100" dirty="0">
                <a:solidFill>
                  <a:srgbClr val="000000"/>
                </a:solidFill>
                <a:latin typeface="华文楷体" panose="02010600040101010101" pitchFamily="2" charset="-122"/>
                <a:ea typeface="华文楷体" panose="02010600040101010101" pitchFamily="2" charset="-122"/>
              </a:rPr>
              <a:t>文件号、共享计数、读写位置、打开模式、修改标志等信息，其中还有一个比较重要的内容就是一个指向硬盘存放文件内容的数据块。</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en-US" altLang="zh-CN" b="1" kern="100" dirty="0">
              <a:solidFill>
                <a:srgbClr val="0C0CC6"/>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a:t>
            </a:r>
            <a:r>
              <a:rPr lang="zh-CN" altLang="zh-CN" b="1" kern="100" dirty="0">
                <a:solidFill>
                  <a:srgbClr val="0C0CC6"/>
                </a:solidFill>
                <a:latin typeface="华文楷体" panose="02010600040101010101" pitchFamily="2" charset="-122"/>
                <a:ea typeface="华文楷体" panose="02010600040101010101" pitchFamily="2" charset="-122"/>
              </a:rPr>
              <a:t>、用户打开文件表</a:t>
            </a: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用户打开文件表是每个进程都有的一张表，用于记录用户打开的文件的一些信息，主要的属性有文件描述符</a:t>
            </a:r>
            <a:r>
              <a:rPr lang="en-US" altLang="zh-CN" b="1" kern="100" dirty="0" err="1">
                <a:solidFill>
                  <a:srgbClr val="000000"/>
                </a:solidFill>
                <a:latin typeface="华文楷体" panose="02010600040101010101" pitchFamily="2" charset="-122"/>
                <a:ea typeface="华文楷体" panose="02010600040101010101" pitchFamily="2" charset="-122"/>
              </a:rPr>
              <a:t>fd</a:t>
            </a:r>
            <a:r>
              <a:rPr lang="zh-CN" altLang="zh-CN" b="1" kern="100" dirty="0">
                <a:solidFill>
                  <a:srgbClr val="000000"/>
                </a:solidFill>
                <a:latin typeface="华文楷体" panose="02010600040101010101" pitchFamily="2" charset="-122"/>
                <a:ea typeface="华文楷体" panose="02010600040101010101" pitchFamily="2" charset="-122"/>
              </a:rPr>
              <a:t>和一个指向系统打开文件表项的指针。</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2516175" y="1645819"/>
            <a:ext cx="6578131" cy="4203514"/>
          </a:xfrm>
          <a:prstGeom prst="rect">
            <a:avLst/>
          </a:prstGeom>
        </p:spPr>
      </p:pic>
    </p:spTree>
    <p:extLst>
      <p:ext uri="{BB962C8B-B14F-4D97-AF65-F5344CB8AC3E}">
        <p14:creationId xmlns:p14="http://schemas.microsoft.com/office/powerpoint/2010/main" val="6424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D5E6DCA4-1BB6-458D-A793-4DAB0A21043D}"/>
              </a:ext>
            </a:extLst>
          </p:cNvPr>
          <p:cNvSpPr>
            <a:spLocks noGrp="1" noChangeArrowheads="1"/>
          </p:cNvSpPr>
          <p:nvPr>
            <p:ph type="title" idx="4294967295"/>
          </p:nvPr>
        </p:nvSpPr>
        <p:spPr>
          <a:xfrm>
            <a:off x="896938" y="563563"/>
            <a:ext cx="7340600" cy="685800"/>
          </a:xfrm>
          <a:noFill/>
          <a:ln/>
        </p:spPr>
        <p:txBody>
          <a:bodyPr>
            <a:normAutofit fontScale="90000"/>
          </a:bodyPr>
          <a:lstStyle/>
          <a:p>
            <a:r>
              <a:rPr lang="zh-CN" altLang="en-US" i="1"/>
              <a:t>便于共享文件目录组织</a:t>
            </a:r>
          </a:p>
        </p:txBody>
      </p:sp>
      <p:sp>
        <p:nvSpPr>
          <p:cNvPr id="378883" name="Text Box 3">
            <a:extLst>
              <a:ext uri="{FF2B5EF4-FFF2-40B4-BE49-F238E27FC236}">
                <a16:creationId xmlns:a16="http://schemas.microsoft.com/office/drawing/2014/main" id="{36466ADC-BCDF-45FE-BE7D-65EF71697828}"/>
              </a:ext>
            </a:extLst>
          </p:cNvPr>
          <p:cNvSpPr txBox="1">
            <a:spLocks noChangeArrowheads="1"/>
          </p:cNvSpPr>
          <p:nvPr/>
        </p:nvSpPr>
        <p:spPr bwMode="auto">
          <a:xfrm>
            <a:off x="0" y="53340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175" indent="26988">
              <a:defRPr kumimoji="1" sz="2400">
                <a:solidFill>
                  <a:schemeClr val="tx1"/>
                </a:solidFill>
                <a:latin typeface="Arial Narrow" panose="020B0606020202030204" pitchFamily="34" charset="0"/>
                <a:ea typeface="宋体" panose="02010600030101010101" pitchFamily="2" charset="-122"/>
              </a:defRPr>
            </a:lvl1pPr>
            <a:lvl2pPr marL="1162050" indent="-457200">
              <a:defRPr kumimoji="1" sz="2400">
                <a:solidFill>
                  <a:schemeClr val="tx1"/>
                </a:solidFill>
                <a:latin typeface="Arial Narrow" panose="020B0606020202030204" pitchFamily="34" charset="0"/>
                <a:ea typeface="宋体" panose="02010600030101010101" pitchFamily="2" charset="-122"/>
              </a:defRPr>
            </a:lvl2pPr>
            <a:lvl3pPr marL="1809750" indent="-457200">
              <a:defRPr kumimoji="1" sz="2400">
                <a:solidFill>
                  <a:schemeClr val="tx1"/>
                </a:solidFill>
                <a:latin typeface="Arial Narrow" panose="020B0606020202030204" pitchFamily="34" charset="0"/>
                <a:ea typeface="宋体" panose="02010600030101010101" pitchFamily="2" charset="-122"/>
              </a:defRPr>
            </a:lvl3pPr>
            <a:lvl4pPr marL="2457450" indent="-457200">
              <a:defRPr kumimoji="1" sz="2400">
                <a:solidFill>
                  <a:schemeClr val="tx1"/>
                </a:solidFill>
                <a:latin typeface="Arial Narrow" panose="020B0606020202030204" pitchFamily="34" charset="0"/>
                <a:ea typeface="宋体" panose="02010600030101010101" pitchFamily="2" charset="-122"/>
              </a:defRPr>
            </a:lvl4pPr>
            <a:lvl5pPr marL="3105150" indent="-457200">
              <a:defRPr kumimoji="1" sz="2400">
                <a:solidFill>
                  <a:schemeClr val="tx1"/>
                </a:solidFill>
                <a:latin typeface="Arial Narrow" panose="020B0606020202030204" pitchFamily="34" charset="0"/>
                <a:ea typeface="宋体" panose="02010600030101010101" pitchFamily="2" charset="-122"/>
              </a:defRPr>
            </a:lvl5pPr>
            <a:lvl6pPr marL="35623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40195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4767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9339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pPr>
            <a:endParaRPr lang="zh-CN" altLang="en-US" b="1">
              <a:latin typeface="Times New Roman" panose="02020603050405020304" pitchFamily="18" charset="0"/>
            </a:endParaRPr>
          </a:p>
        </p:txBody>
      </p:sp>
      <p:sp>
        <p:nvSpPr>
          <p:cNvPr id="378884" name="Text Box 4">
            <a:extLst>
              <a:ext uri="{FF2B5EF4-FFF2-40B4-BE49-F238E27FC236}">
                <a16:creationId xmlns:a16="http://schemas.microsoft.com/office/drawing/2014/main" id="{A66B6B07-016E-4438-B898-431E039AE784}"/>
              </a:ext>
            </a:extLst>
          </p:cNvPr>
          <p:cNvSpPr txBox="1">
            <a:spLocks noChangeArrowheads="1"/>
          </p:cNvSpPr>
          <p:nvPr/>
        </p:nvSpPr>
        <p:spPr bwMode="auto">
          <a:xfrm>
            <a:off x="762000" y="1447800"/>
            <a:ext cx="8229600" cy="4264025"/>
          </a:xfrm>
          <a:prstGeom prst="rect">
            <a:avLst/>
          </a:prstGeom>
          <a:noFill/>
          <a:ln w="9525">
            <a:solidFill>
              <a:srgbClr val="CC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r>
              <a:rPr lang="zh-CN" altLang="en-US" b="1">
                <a:solidFill>
                  <a:srgbClr val="1625B2"/>
                </a:solidFill>
                <a:latin typeface="楷体_GB2312" pitchFamily="49" charset="-122"/>
                <a:ea typeface="楷体_GB2312" pitchFamily="49" charset="-122"/>
              </a:rPr>
              <a:t>       </a:t>
            </a:r>
            <a:r>
              <a:rPr lang="zh-CN" altLang="en-US" b="1">
                <a:latin typeface="楷体_GB2312" pitchFamily="49" charset="-122"/>
                <a:ea typeface="楷体_GB2312" pitchFamily="49" charset="-122"/>
              </a:rPr>
              <a:t>为了便于共享和在文件查找过程中减少</a:t>
            </a:r>
            <a:r>
              <a:rPr lang="en-US" altLang="zh-CN" b="1">
                <a:latin typeface="楷体_GB2312" pitchFamily="49" charset="-122"/>
                <a:ea typeface="楷体_GB2312" pitchFamily="49" charset="-122"/>
              </a:rPr>
              <a:t>I/O</a:t>
            </a:r>
            <a:r>
              <a:rPr lang="zh-CN" altLang="en-US" b="1">
                <a:latin typeface="楷体_GB2312" pitchFamily="49" charset="-122"/>
                <a:ea typeface="楷体_GB2312" pitchFamily="49" charset="-122"/>
              </a:rPr>
              <a:t>次数，提高文件查找速度，</a:t>
            </a:r>
            <a:r>
              <a:rPr lang="zh-CN" altLang="en-US" b="1" u="sng">
                <a:latin typeface="楷体_GB2312" pitchFamily="49" charset="-122"/>
                <a:ea typeface="楷体_GB2312" pitchFamily="49" charset="-122"/>
              </a:rPr>
              <a:t>将文件目录分成两个部分来存放:</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1)符号文件目录</a:t>
            </a:r>
            <a:r>
              <a:rPr lang="en-US" altLang="zh-CN" b="1">
                <a:solidFill>
                  <a:srgbClr val="FF0066"/>
                </a:solidFill>
                <a:latin typeface="楷体_GB2312" pitchFamily="49" charset="-122"/>
                <a:ea typeface="楷体_GB2312" pitchFamily="49" charset="-122"/>
              </a:rPr>
              <a:t>SFD</a:t>
            </a: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树型结构</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SFD</a:t>
            </a:r>
            <a:r>
              <a:rPr lang="zh-CN" altLang="en-US" b="1">
                <a:latin typeface="楷体_GB2312" pitchFamily="49" charset="-122"/>
                <a:ea typeface="楷体_GB2312" pitchFamily="49" charset="-122"/>
              </a:rPr>
              <a:t>中仅包含文件名及文件</a:t>
            </a:r>
            <a:r>
              <a:rPr lang="en-US" altLang="zh-CN" b="1">
                <a:latin typeface="楷体_GB2312" pitchFamily="49" charset="-122"/>
                <a:ea typeface="楷体_GB2312" pitchFamily="49" charset="-122"/>
              </a:rPr>
              <a:t>ID。</a:t>
            </a:r>
          </a:p>
          <a:p>
            <a:pPr>
              <a:lnSpc>
                <a:spcPct val="120000"/>
              </a:lnSpc>
              <a:buClr>
                <a:srgbClr val="FF33CC"/>
              </a:buClr>
              <a:buFont typeface="Wingdings" panose="05000000000000000000" pitchFamily="2" charset="2"/>
              <a:buNone/>
            </a:pPr>
            <a:r>
              <a:rPr lang="en-US" altLang="zh-CN" b="1">
                <a:latin typeface="楷体_GB2312" pitchFamily="49" charset="-122"/>
                <a:ea typeface="楷体_GB2312" pitchFamily="49" charset="-122"/>
              </a:rPr>
              <a:t>       2)</a:t>
            </a:r>
            <a:r>
              <a:rPr lang="zh-CN" altLang="en-US" b="1">
                <a:latin typeface="楷体_GB2312" pitchFamily="49" charset="-122"/>
                <a:ea typeface="楷体_GB2312" pitchFamily="49" charset="-122"/>
              </a:rPr>
              <a:t>基本文件目录</a:t>
            </a:r>
            <a:r>
              <a:rPr lang="en-US" altLang="zh-CN" b="1">
                <a:solidFill>
                  <a:srgbClr val="FF0066"/>
                </a:solidFill>
                <a:latin typeface="楷体_GB2312" pitchFamily="49" charset="-122"/>
                <a:ea typeface="楷体_GB2312" pitchFamily="49" charset="-122"/>
              </a:rPr>
              <a:t>BFD</a:t>
            </a: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线性结构</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BFD</a:t>
            </a:r>
            <a:r>
              <a:rPr lang="zh-CN" altLang="en-US" b="1">
                <a:latin typeface="楷体_GB2312" pitchFamily="49" charset="-122"/>
                <a:ea typeface="楷体_GB2312" pitchFamily="49" charset="-122"/>
              </a:rPr>
              <a:t>中包含除文件名外的其它所有信息</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(如：物理块号、  结构、存取控制 </a:t>
            </a:r>
            <a:r>
              <a:rPr lang="zh-CN" altLang="en-US" b="1">
                <a:latin typeface="Times New Roman" panose="02020603050405020304" pitchFamily="18" charset="0"/>
                <a:ea typeface="楷体_GB2312" pitchFamily="49" charset="-122"/>
              </a:rPr>
              <a:t>…</a:t>
            </a:r>
            <a:r>
              <a:rPr lang="zh-CN" altLang="en-US" b="1">
                <a:latin typeface="楷体_GB2312" pitchFamily="49" charset="-122"/>
                <a:ea typeface="楷体_GB2312" pitchFamily="49" charset="-122"/>
              </a:rPr>
              <a:t>)。</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BFD</a:t>
            </a:r>
            <a:r>
              <a:rPr lang="zh-CN" altLang="en-US" b="1">
                <a:latin typeface="楷体_GB2312" pitchFamily="49" charset="-122"/>
                <a:ea typeface="楷体_GB2312" pitchFamily="49" charset="-122"/>
              </a:rPr>
              <a:t>中的表目序号即为</a:t>
            </a:r>
            <a:r>
              <a:rPr lang="zh-CN" altLang="en-US" b="1">
                <a:solidFill>
                  <a:schemeClr val="hlink"/>
                </a:solidFill>
                <a:latin typeface="楷体_GB2312" pitchFamily="49" charset="-122"/>
                <a:ea typeface="楷体_GB2312" pitchFamily="49" charset="-122"/>
              </a:rPr>
              <a:t>文件</a:t>
            </a:r>
            <a:r>
              <a:rPr lang="en-US" altLang="zh-CN" b="1">
                <a:solidFill>
                  <a:schemeClr val="hlink"/>
                </a:solidFill>
                <a:latin typeface="楷体_GB2312" pitchFamily="49" charset="-122"/>
                <a:ea typeface="楷体_GB2312" pitchFamily="49" charset="-122"/>
              </a:rPr>
              <a:t>ID</a:t>
            </a:r>
            <a:r>
              <a:rPr lang="en-US" altLang="zh-CN" b="1">
                <a:latin typeface="楷体_GB2312" pitchFamily="49" charset="-122"/>
                <a:ea typeface="楷体_GB2312" pitchFamily="49" charset="-122"/>
              </a:rPr>
              <a:t>。</a:t>
            </a:r>
          </a:p>
          <a:p>
            <a:pPr>
              <a:lnSpc>
                <a:spcPct val="120000"/>
              </a:lnSpc>
              <a:buClr>
                <a:srgbClr val="FF33CC"/>
              </a:buClr>
              <a:buFont typeface="Wingdings" panose="05000000000000000000" pitchFamily="2" charset="2"/>
              <a:buNone/>
            </a:pPr>
            <a:endParaRPr lang="en-US" altLang="zh-CN" b="1">
              <a:latin typeface="楷体_GB2312" pitchFamily="49" charset="-122"/>
              <a:ea typeface="楷体_GB2312" pitchFamily="49" charset="-122"/>
            </a:endParaRPr>
          </a:p>
          <a:p>
            <a:r>
              <a:rPr lang="en-US" altLang="zh-CN" b="1">
                <a:latin typeface="楷体_GB2312" pitchFamily="49" charset="-122"/>
                <a:ea typeface="楷体_GB2312" pitchFamily="49" charset="-122"/>
              </a:rPr>
              <a:t>    </a:t>
            </a:r>
            <a:r>
              <a:rPr lang="zh-CN" altLang="en-US" b="1">
                <a:solidFill>
                  <a:srgbClr val="1625B2"/>
                </a:solidFill>
                <a:latin typeface="楷体_GB2312" pitchFamily="49" charset="-122"/>
                <a:ea typeface="楷体_GB2312" pitchFamily="49" charset="-122"/>
              </a:rPr>
              <a:t>每一个物理文件在</a:t>
            </a:r>
            <a:r>
              <a:rPr lang="en-US" altLang="zh-CN" b="1">
                <a:solidFill>
                  <a:srgbClr val="1625B2"/>
                </a:solidFill>
                <a:latin typeface="楷体_GB2312" pitchFamily="49" charset="-122"/>
                <a:ea typeface="楷体_GB2312" pitchFamily="49" charset="-122"/>
              </a:rPr>
              <a:t>SFD</a:t>
            </a:r>
            <a:r>
              <a:rPr lang="zh-CN" altLang="en-US" b="1">
                <a:solidFill>
                  <a:srgbClr val="1625B2"/>
                </a:solidFill>
                <a:latin typeface="楷体_GB2312" pitchFamily="49" charset="-122"/>
                <a:ea typeface="楷体_GB2312" pitchFamily="49" charset="-122"/>
              </a:rPr>
              <a:t>和</a:t>
            </a:r>
            <a:r>
              <a:rPr lang="en-US" altLang="zh-CN" b="1">
                <a:solidFill>
                  <a:srgbClr val="1625B2"/>
                </a:solidFill>
                <a:latin typeface="楷体_GB2312" pitchFamily="49" charset="-122"/>
                <a:ea typeface="楷体_GB2312" pitchFamily="49" charset="-122"/>
              </a:rPr>
              <a:t>BFD</a:t>
            </a:r>
            <a:r>
              <a:rPr lang="zh-CN" altLang="en-US" b="1">
                <a:solidFill>
                  <a:srgbClr val="1625B2"/>
                </a:solidFill>
                <a:latin typeface="楷体_GB2312" pitchFamily="49" charset="-122"/>
                <a:ea typeface="楷体_GB2312" pitchFamily="49" charset="-122"/>
              </a:rPr>
              <a:t>中占一表目。</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EF2674A4-09F3-4D7A-87FE-D188C2A19E84}"/>
              </a:ext>
            </a:extLst>
          </p:cNvPr>
          <p:cNvSpPr>
            <a:spLocks noGrp="1" noChangeArrowheads="1"/>
          </p:cNvSpPr>
          <p:nvPr>
            <p:ph type="title" idx="4294967295"/>
          </p:nvPr>
        </p:nvSpPr>
        <p:spPr>
          <a:xfrm>
            <a:off x="0" y="476250"/>
            <a:ext cx="8569325" cy="685800"/>
          </a:xfrm>
          <a:noFill/>
          <a:ln/>
          <a:extLst>
            <a:ext uri="{909E8E84-426E-40DD-AFC4-6F175D3DCCD1}">
              <a14:hiddenFill xmlns:a14="http://schemas.microsoft.com/office/drawing/2010/main">
                <a:solidFill>
                  <a:srgbClr val="DDDDDD"/>
                </a:solidFill>
              </a14:hiddenFill>
            </a:ext>
          </a:extLst>
        </p:spPr>
        <p:txBody>
          <a:bodyPr>
            <a:normAutofit fontScale="90000"/>
          </a:bodyPr>
          <a:lstStyle/>
          <a:p>
            <a:r>
              <a:rPr lang="zh-CN" altLang="en-US">
                <a:solidFill>
                  <a:srgbClr val="D05F2C"/>
                </a:solidFill>
                <a:ea typeface="楷体_GB2312" pitchFamily="49" charset="-122"/>
              </a:rPr>
              <a:t>采用基本文件目录的多级目录结构</a:t>
            </a:r>
          </a:p>
        </p:txBody>
      </p:sp>
      <p:sp>
        <p:nvSpPr>
          <p:cNvPr id="379907" name="Text Box 3">
            <a:extLst>
              <a:ext uri="{FF2B5EF4-FFF2-40B4-BE49-F238E27FC236}">
                <a16:creationId xmlns:a16="http://schemas.microsoft.com/office/drawing/2014/main" id="{E753DA47-7F91-43EE-B37D-4CF4556D698D}"/>
              </a:ext>
            </a:extLst>
          </p:cNvPr>
          <p:cNvSpPr txBox="1">
            <a:spLocks noChangeArrowheads="1"/>
          </p:cNvSpPr>
          <p:nvPr/>
        </p:nvSpPr>
        <p:spPr bwMode="auto">
          <a:xfrm>
            <a:off x="7010400" y="3429000"/>
            <a:ext cx="2362200"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solidFill>
                  <a:schemeClr val="accent2"/>
                </a:solidFill>
                <a:latin typeface="Times New Roman" panose="02020603050405020304" pitchFamily="18" charset="0"/>
              </a:rPr>
              <a:t>Zhang</a:t>
            </a:r>
            <a:r>
              <a:rPr lang="zh-CN" altLang="en-US" sz="2000" b="1">
                <a:solidFill>
                  <a:schemeClr val="accent2"/>
                </a:solidFill>
                <a:latin typeface="Times New Roman" panose="02020603050405020304" pitchFamily="18" charset="0"/>
              </a:rPr>
              <a:t>的</a:t>
            </a:r>
            <a:r>
              <a:rPr lang="en-US" altLang="zh-CN" sz="2000" b="1">
                <a:solidFill>
                  <a:schemeClr val="accent2"/>
                </a:solidFill>
                <a:latin typeface="Times New Roman" panose="02020603050405020304" pitchFamily="18" charset="0"/>
              </a:rPr>
              <a:t>SFD</a:t>
            </a:r>
          </a:p>
        </p:txBody>
      </p:sp>
      <p:grpSp>
        <p:nvGrpSpPr>
          <p:cNvPr id="379908" name="Group 4">
            <a:extLst>
              <a:ext uri="{FF2B5EF4-FFF2-40B4-BE49-F238E27FC236}">
                <a16:creationId xmlns:a16="http://schemas.microsoft.com/office/drawing/2014/main" id="{AE14865D-ECE8-4507-B7B1-A03E9917ECD3}"/>
              </a:ext>
            </a:extLst>
          </p:cNvPr>
          <p:cNvGrpSpPr>
            <a:grpSpLocks/>
          </p:cNvGrpSpPr>
          <p:nvPr/>
        </p:nvGrpSpPr>
        <p:grpSpPr bwMode="auto">
          <a:xfrm>
            <a:off x="838200" y="1371600"/>
            <a:ext cx="7924800" cy="4572000"/>
            <a:chOff x="0" y="816"/>
            <a:chExt cx="5376" cy="3113"/>
          </a:xfrm>
        </p:grpSpPr>
        <p:sp>
          <p:nvSpPr>
            <p:cNvPr id="379909" name="Rectangle 5">
              <a:extLst>
                <a:ext uri="{FF2B5EF4-FFF2-40B4-BE49-F238E27FC236}">
                  <a16:creationId xmlns:a16="http://schemas.microsoft.com/office/drawing/2014/main" id="{4C41EDC4-8EB3-45A1-8194-CFFB3B20DF3F}"/>
                </a:ext>
              </a:extLst>
            </p:cNvPr>
            <p:cNvSpPr>
              <a:spLocks noChangeArrowheads="1"/>
            </p:cNvSpPr>
            <p:nvPr/>
          </p:nvSpPr>
          <p:spPr bwMode="auto">
            <a:xfrm>
              <a:off x="864" y="3681"/>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0" name="Rectangle 6">
              <a:extLst>
                <a:ext uri="{FF2B5EF4-FFF2-40B4-BE49-F238E27FC236}">
                  <a16:creationId xmlns:a16="http://schemas.microsoft.com/office/drawing/2014/main" id="{1D602361-E719-43E5-8338-A0CA026CC13A}"/>
                </a:ext>
              </a:extLst>
            </p:cNvPr>
            <p:cNvSpPr>
              <a:spLocks noChangeArrowheads="1"/>
            </p:cNvSpPr>
            <p:nvPr/>
          </p:nvSpPr>
          <p:spPr bwMode="auto">
            <a:xfrm>
              <a:off x="864" y="3433"/>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1" name="Rectangle 7">
              <a:extLst>
                <a:ext uri="{FF2B5EF4-FFF2-40B4-BE49-F238E27FC236}">
                  <a16:creationId xmlns:a16="http://schemas.microsoft.com/office/drawing/2014/main" id="{9E621DEB-EDDF-49FE-8ACD-E0F23070F71E}"/>
                </a:ext>
              </a:extLst>
            </p:cNvPr>
            <p:cNvSpPr>
              <a:spLocks noChangeArrowheads="1"/>
            </p:cNvSpPr>
            <p:nvPr/>
          </p:nvSpPr>
          <p:spPr bwMode="auto">
            <a:xfrm>
              <a:off x="864" y="3184"/>
              <a:ext cx="52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2" name="Rectangle 8">
              <a:extLst>
                <a:ext uri="{FF2B5EF4-FFF2-40B4-BE49-F238E27FC236}">
                  <a16:creationId xmlns:a16="http://schemas.microsoft.com/office/drawing/2014/main" id="{A0DB9FE4-B3D3-4654-A238-54894C44E30F}"/>
                </a:ext>
              </a:extLst>
            </p:cNvPr>
            <p:cNvSpPr>
              <a:spLocks noChangeArrowheads="1"/>
            </p:cNvSpPr>
            <p:nvPr/>
          </p:nvSpPr>
          <p:spPr bwMode="auto">
            <a:xfrm>
              <a:off x="864" y="2936"/>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3" name="Rectangle 9">
              <a:extLst>
                <a:ext uri="{FF2B5EF4-FFF2-40B4-BE49-F238E27FC236}">
                  <a16:creationId xmlns:a16="http://schemas.microsoft.com/office/drawing/2014/main" id="{3471A98B-E4B0-4415-9802-61BB3F44063A}"/>
                </a:ext>
              </a:extLst>
            </p:cNvPr>
            <p:cNvSpPr>
              <a:spLocks noChangeArrowheads="1"/>
            </p:cNvSpPr>
            <p:nvPr/>
          </p:nvSpPr>
          <p:spPr bwMode="auto">
            <a:xfrm>
              <a:off x="864" y="2688"/>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4" name="Rectangle 10">
              <a:extLst>
                <a:ext uri="{FF2B5EF4-FFF2-40B4-BE49-F238E27FC236}">
                  <a16:creationId xmlns:a16="http://schemas.microsoft.com/office/drawing/2014/main" id="{1E5071A6-A89F-4CDF-9A45-B5039B49B409}"/>
                </a:ext>
              </a:extLst>
            </p:cNvPr>
            <p:cNvSpPr>
              <a:spLocks noChangeArrowheads="1"/>
            </p:cNvSpPr>
            <p:nvPr/>
          </p:nvSpPr>
          <p:spPr bwMode="auto">
            <a:xfrm>
              <a:off x="864" y="2440"/>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5" name="Rectangle 11">
              <a:extLst>
                <a:ext uri="{FF2B5EF4-FFF2-40B4-BE49-F238E27FC236}">
                  <a16:creationId xmlns:a16="http://schemas.microsoft.com/office/drawing/2014/main" id="{71383DFC-6604-4B64-B8EB-3E7526853627}"/>
                </a:ext>
              </a:extLst>
            </p:cNvPr>
            <p:cNvSpPr>
              <a:spLocks noChangeArrowheads="1"/>
            </p:cNvSpPr>
            <p:nvPr/>
          </p:nvSpPr>
          <p:spPr bwMode="auto">
            <a:xfrm>
              <a:off x="864" y="2192"/>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6" name="Rectangle 12">
              <a:extLst>
                <a:ext uri="{FF2B5EF4-FFF2-40B4-BE49-F238E27FC236}">
                  <a16:creationId xmlns:a16="http://schemas.microsoft.com/office/drawing/2014/main" id="{FAFC0529-1BB0-4303-98E9-6D4C0E95F8CA}"/>
                </a:ext>
              </a:extLst>
            </p:cNvPr>
            <p:cNvSpPr>
              <a:spLocks noChangeArrowheads="1"/>
            </p:cNvSpPr>
            <p:nvPr/>
          </p:nvSpPr>
          <p:spPr bwMode="auto">
            <a:xfrm>
              <a:off x="864" y="1943"/>
              <a:ext cx="52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7" name="Rectangle 13">
              <a:extLst>
                <a:ext uri="{FF2B5EF4-FFF2-40B4-BE49-F238E27FC236}">
                  <a16:creationId xmlns:a16="http://schemas.microsoft.com/office/drawing/2014/main" id="{6E343CB8-6A6A-43A9-BAAD-EBB14805B403}"/>
                </a:ext>
              </a:extLst>
            </p:cNvPr>
            <p:cNvSpPr>
              <a:spLocks noChangeArrowheads="1"/>
            </p:cNvSpPr>
            <p:nvPr/>
          </p:nvSpPr>
          <p:spPr bwMode="auto">
            <a:xfrm>
              <a:off x="864" y="1695"/>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8" name="Rectangle 14">
              <a:extLst>
                <a:ext uri="{FF2B5EF4-FFF2-40B4-BE49-F238E27FC236}">
                  <a16:creationId xmlns:a16="http://schemas.microsoft.com/office/drawing/2014/main" id="{7B31AF8F-F7A0-4BD7-8BE7-D31E345D5345}"/>
                </a:ext>
              </a:extLst>
            </p:cNvPr>
            <p:cNvSpPr>
              <a:spLocks noChangeArrowheads="1"/>
            </p:cNvSpPr>
            <p:nvPr/>
          </p:nvSpPr>
          <p:spPr bwMode="auto">
            <a:xfrm>
              <a:off x="864" y="1447"/>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9" name="Rectangle 15">
              <a:extLst>
                <a:ext uri="{FF2B5EF4-FFF2-40B4-BE49-F238E27FC236}">
                  <a16:creationId xmlns:a16="http://schemas.microsoft.com/office/drawing/2014/main" id="{6FCCC636-131B-4B3F-8300-EB114EDB0D3E}"/>
                </a:ext>
              </a:extLst>
            </p:cNvPr>
            <p:cNvSpPr>
              <a:spLocks noChangeArrowheads="1"/>
            </p:cNvSpPr>
            <p:nvPr/>
          </p:nvSpPr>
          <p:spPr bwMode="auto">
            <a:xfrm>
              <a:off x="864" y="1007"/>
              <a:ext cx="528"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物理块号</a:t>
              </a:r>
            </a:p>
          </p:txBody>
        </p:sp>
        <p:sp>
          <p:nvSpPr>
            <p:cNvPr id="379920" name="Rectangle 16">
              <a:extLst>
                <a:ext uri="{FF2B5EF4-FFF2-40B4-BE49-F238E27FC236}">
                  <a16:creationId xmlns:a16="http://schemas.microsoft.com/office/drawing/2014/main" id="{926C023F-A022-42D5-9FD4-C29C0498311E}"/>
                </a:ext>
              </a:extLst>
            </p:cNvPr>
            <p:cNvSpPr>
              <a:spLocks noChangeArrowheads="1"/>
            </p:cNvSpPr>
            <p:nvPr/>
          </p:nvSpPr>
          <p:spPr bwMode="auto">
            <a:xfrm>
              <a:off x="192" y="3681"/>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9</a:t>
              </a:r>
            </a:p>
          </p:txBody>
        </p:sp>
        <p:sp>
          <p:nvSpPr>
            <p:cNvPr id="379921" name="Rectangle 17">
              <a:extLst>
                <a:ext uri="{FF2B5EF4-FFF2-40B4-BE49-F238E27FC236}">
                  <a16:creationId xmlns:a16="http://schemas.microsoft.com/office/drawing/2014/main" id="{E82EC50B-4489-44E4-BE12-F78545DCC471}"/>
                </a:ext>
              </a:extLst>
            </p:cNvPr>
            <p:cNvSpPr>
              <a:spLocks noChangeArrowheads="1"/>
            </p:cNvSpPr>
            <p:nvPr/>
          </p:nvSpPr>
          <p:spPr bwMode="auto">
            <a:xfrm>
              <a:off x="192" y="3433"/>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8</a:t>
              </a:r>
            </a:p>
          </p:txBody>
        </p:sp>
        <p:sp>
          <p:nvSpPr>
            <p:cNvPr id="379922" name="Rectangle 18">
              <a:extLst>
                <a:ext uri="{FF2B5EF4-FFF2-40B4-BE49-F238E27FC236}">
                  <a16:creationId xmlns:a16="http://schemas.microsoft.com/office/drawing/2014/main" id="{ADFA2484-69A2-4368-BB39-5375327FA4F4}"/>
                </a:ext>
              </a:extLst>
            </p:cNvPr>
            <p:cNvSpPr>
              <a:spLocks noChangeArrowheads="1"/>
            </p:cNvSpPr>
            <p:nvPr/>
          </p:nvSpPr>
          <p:spPr bwMode="auto">
            <a:xfrm>
              <a:off x="192" y="3184"/>
              <a:ext cx="67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7</a:t>
              </a:r>
            </a:p>
          </p:txBody>
        </p:sp>
        <p:sp>
          <p:nvSpPr>
            <p:cNvPr id="379923" name="Rectangle 19">
              <a:extLst>
                <a:ext uri="{FF2B5EF4-FFF2-40B4-BE49-F238E27FC236}">
                  <a16:creationId xmlns:a16="http://schemas.microsoft.com/office/drawing/2014/main" id="{C794CEAD-684F-4105-BE13-95851A549509}"/>
                </a:ext>
              </a:extLst>
            </p:cNvPr>
            <p:cNvSpPr>
              <a:spLocks noChangeArrowheads="1"/>
            </p:cNvSpPr>
            <p:nvPr/>
          </p:nvSpPr>
          <p:spPr bwMode="auto">
            <a:xfrm>
              <a:off x="192" y="2936"/>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6</a:t>
              </a:r>
            </a:p>
          </p:txBody>
        </p:sp>
        <p:sp>
          <p:nvSpPr>
            <p:cNvPr id="379924" name="Rectangle 20">
              <a:extLst>
                <a:ext uri="{FF2B5EF4-FFF2-40B4-BE49-F238E27FC236}">
                  <a16:creationId xmlns:a16="http://schemas.microsoft.com/office/drawing/2014/main" id="{3BC94198-1E3E-47C7-8DE5-3E8D05661682}"/>
                </a:ext>
              </a:extLst>
            </p:cNvPr>
            <p:cNvSpPr>
              <a:spLocks noChangeArrowheads="1"/>
            </p:cNvSpPr>
            <p:nvPr/>
          </p:nvSpPr>
          <p:spPr bwMode="auto">
            <a:xfrm>
              <a:off x="192" y="2688"/>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5</a:t>
              </a:r>
            </a:p>
          </p:txBody>
        </p:sp>
        <p:sp>
          <p:nvSpPr>
            <p:cNvPr id="379925" name="Rectangle 21">
              <a:extLst>
                <a:ext uri="{FF2B5EF4-FFF2-40B4-BE49-F238E27FC236}">
                  <a16:creationId xmlns:a16="http://schemas.microsoft.com/office/drawing/2014/main" id="{C30C9675-4320-40D2-B38F-6170DFE5149C}"/>
                </a:ext>
              </a:extLst>
            </p:cNvPr>
            <p:cNvSpPr>
              <a:spLocks noChangeArrowheads="1"/>
            </p:cNvSpPr>
            <p:nvPr/>
          </p:nvSpPr>
          <p:spPr bwMode="auto">
            <a:xfrm>
              <a:off x="192" y="2440"/>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4</a:t>
              </a:r>
            </a:p>
          </p:txBody>
        </p:sp>
        <p:sp>
          <p:nvSpPr>
            <p:cNvPr id="379926" name="Rectangle 22">
              <a:extLst>
                <a:ext uri="{FF2B5EF4-FFF2-40B4-BE49-F238E27FC236}">
                  <a16:creationId xmlns:a16="http://schemas.microsoft.com/office/drawing/2014/main" id="{64588A4B-1E58-4B41-9F50-825420016F30}"/>
                </a:ext>
              </a:extLst>
            </p:cNvPr>
            <p:cNvSpPr>
              <a:spLocks noChangeArrowheads="1"/>
            </p:cNvSpPr>
            <p:nvPr/>
          </p:nvSpPr>
          <p:spPr bwMode="auto">
            <a:xfrm>
              <a:off x="192" y="2192"/>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3</a:t>
              </a:r>
            </a:p>
          </p:txBody>
        </p:sp>
        <p:sp>
          <p:nvSpPr>
            <p:cNvPr id="379927" name="Rectangle 23">
              <a:extLst>
                <a:ext uri="{FF2B5EF4-FFF2-40B4-BE49-F238E27FC236}">
                  <a16:creationId xmlns:a16="http://schemas.microsoft.com/office/drawing/2014/main" id="{0F5E18F9-9749-4862-BF38-43887E1C21B3}"/>
                </a:ext>
              </a:extLst>
            </p:cNvPr>
            <p:cNvSpPr>
              <a:spLocks noChangeArrowheads="1"/>
            </p:cNvSpPr>
            <p:nvPr/>
          </p:nvSpPr>
          <p:spPr bwMode="auto">
            <a:xfrm>
              <a:off x="192" y="1943"/>
              <a:ext cx="67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2</a:t>
              </a:r>
            </a:p>
          </p:txBody>
        </p:sp>
        <p:sp>
          <p:nvSpPr>
            <p:cNvPr id="379928" name="Rectangle 24">
              <a:extLst>
                <a:ext uri="{FF2B5EF4-FFF2-40B4-BE49-F238E27FC236}">
                  <a16:creationId xmlns:a16="http://schemas.microsoft.com/office/drawing/2014/main" id="{7046CF1B-B2E3-46E5-BB03-197DFB181380}"/>
                </a:ext>
              </a:extLst>
            </p:cNvPr>
            <p:cNvSpPr>
              <a:spLocks noChangeArrowheads="1"/>
            </p:cNvSpPr>
            <p:nvPr/>
          </p:nvSpPr>
          <p:spPr bwMode="auto">
            <a:xfrm>
              <a:off x="192" y="1695"/>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1</a:t>
              </a:r>
            </a:p>
          </p:txBody>
        </p:sp>
        <p:sp>
          <p:nvSpPr>
            <p:cNvPr id="379929" name="Rectangle 25">
              <a:extLst>
                <a:ext uri="{FF2B5EF4-FFF2-40B4-BE49-F238E27FC236}">
                  <a16:creationId xmlns:a16="http://schemas.microsoft.com/office/drawing/2014/main" id="{F13CF162-243E-4360-BFE7-C84F4E5800C5}"/>
                </a:ext>
              </a:extLst>
            </p:cNvPr>
            <p:cNvSpPr>
              <a:spLocks noChangeArrowheads="1"/>
            </p:cNvSpPr>
            <p:nvPr/>
          </p:nvSpPr>
          <p:spPr bwMode="auto">
            <a:xfrm>
              <a:off x="192" y="1447"/>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0</a:t>
              </a:r>
            </a:p>
          </p:txBody>
        </p:sp>
        <p:sp>
          <p:nvSpPr>
            <p:cNvPr id="379930" name="Rectangle 26">
              <a:extLst>
                <a:ext uri="{FF2B5EF4-FFF2-40B4-BE49-F238E27FC236}">
                  <a16:creationId xmlns:a16="http://schemas.microsoft.com/office/drawing/2014/main" id="{3738838D-E671-4981-91E6-6E3D959EBC20}"/>
                </a:ext>
              </a:extLst>
            </p:cNvPr>
            <p:cNvSpPr>
              <a:spLocks noChangeArrowheads="1"/>
            </p:cNvSpPr>
            <p:nvPr/>
          </p:nvSpPr>
          <p:spPr bwMode="auto">
            <a:xfrm>
              <a:off x="192" y="1007"/>
              <a:ext cx="672"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标识符</a:t>
              </a:r>
            </a:p>
            <a:p>
              <a:r>
                <a:rPr lang="en-US" altLang="zh-CN" sz="1600" b="1"/>
                <a:t>id</a:t>
              </a:r>
            </a:p>
          </p:txBody>
        </p:sp>
        <p:sp>
          <p:nvSpPr>
            <p:cNvPr id="379931" name="Line 27">
              <a:extLst>
                <a:ext uri="{FF2B5EF4-FFF2-40B4-BE49-F238E27FC236}">
                  <a16:creationId xmlns:a16="http://schemas.microsoft.com/office/drawing/2014/main" id="{7C328D74-CCF4-47E6-A67D-28FCC0EB8EF1}"/>
                </a:ext>
              </a:extLst>
            </p:cNvPr>
            <p:cNvSpPr>
              <a:spLocks noChangeShapeType="1"/>
            </p:cNvSpPr>
            <p:nvPr/>
          </p:nvSpPr>
          <p:spPr bwMode="auto">
            <a:xfrm>
              <a:off x="192" y="1007"/>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2" name="Line 28">
              <a:extLst>
                <a:ext uri="{FF2B5EF4-FFF2-40B4-BE49-F238E27FC236}">
                  <a16:creationId xmlns:a16="http://schemas.microsoft.com/office/drawing/2014/main" id="{19CC3C34-A006-422C-855B-C52C87FEE23D}"/>
                </a:ext>
              </a:extLst>
            </p:cNvPr>
            <p:cNvSpPr>
              <a:spLocks noChangeShapeType="1"/>
            </p:cNvSpPr>
            <p:nvPr/>
          </p:nvSpPr>
          <p:spPr bwMode="auto">
            <a:xfrm>
              <a:off x="192" y="3929"/>
              <a:ext cx="120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3" name="Line 29">
              <a:extLst>
                <a:ext uri="{FF2B5EF4-FFF2-40B4-BE49-F238E27FC236}">
                  <a16:creationId xmlns:a16="http://schemas.microsoft.com/office/drawing/2014/main" id="{F3F86D23-A53C-4543-B22A-AC2DA6CCC279}"/>
                </a:ext>
              </a:extLst>
            </p:cNvPr>
            <p:cNvSpPr>
              <a:spLocks noChangeShapeType="1"/>
            </p:cNvSpPr>
            <p:nvPr/>
          </p:nvSpPr>
          <p:spPr bwMode="auto">
            <a:xfrm>
              <a:off x="192" y="1007"/>
              <a:ext cx="0" cy="292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4" name="Line 30">
              <a:extLst>
                <a:ext uri="{FF2B5EF4-FFF2-40B4-BE49-F238E27FC236}">
                  <a16:creationId xmlns:a16="http://schemas.microsoft.com/office/drawing/2014/main" id="{D815E439-BA1E-4A4A-A519-112538D5A514}"/>
                </a:ext>
              </a:extLst>
            </p:cNvPr>
            <p:cNvSpPr>
              <a:spLocks noChangeShapeType="1"/>
            </p:cNvSpPr>
            <p:nvPr/>
          </p:nvSpPr>
          <p:spPr bwMode="auto">
            <a:xfrm>
              <a:off x="1392" y="1007"/>
              <a:ext cx="0" cy="292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5" name="Line 31">
              <a:extLst>
                <a:ext uri="{FF2B5EF4-FFF2-40B4-BE49-F238E27FC236}">
                  <a16:creationId xmlns:a16="http://schemas.microsoft.com/office/drawing/2014/main" id="{7DCE7737-FD97-42C6-9F41-DDDFA6DA96C7}"/>
                </a:ext>
              </a:extLst>
            </p:cNvPr>
            <p:cNvSpPr>
              <a:spLocks noChangeShapeType="1"/>
            </p:cNvSpPr>
            <p:nvPr/>
          </p:nvSpPr>
          <p:spPr bwMode="auto">
            <a:xfrm>
              <a:off x="192" y="1447"/>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6" name="Line 32">
              <a:extLst>
                <a:ext uri="{FF2B5EF4-FFF2-40B4-BE49-F238E27FC236}">
                  <a16:creationId xmlns:a16="http://schemas.microsoft.com/office/drawing/2014/main" id="{37B26A8C-5A35-42CC-AC6C-97C52FADA25E}"/>
                </a:ext>
              </a:extLst>
            </p:cNvPr>
            <p:cNvSpPr>
              <a:spLocks noChangeShapeType="1"/>
            </p:cNvSpPr>
            <p:nvPr/>
          </p:nvSpPr>
          <p:spPr bwMode="auto">
            <a:xfrm>
              <a:off x="192" y="1695"/>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7" name="Line 33">
              <a:extLst>
                <a:ext uri="{FF2B5EF4-FFF2-40B4-BE49-F238E27FC236}">
                  <a16:creationId xmlns:a16="http://schemas.microsoft.com/office/drawing/2014/main" id="{58426927-AC6F-44F8-B62A-55490E3D8443}"/>
                </a:ext>
              </a:extLst>
            </p:cNvPr>
            <p:cNvSpPr>
              <a:spLocks noChangeShapeType="1"/>
            </p:cNvSpPr>
            <p:nvPr/>
          </p:nvSpPr>
          <p:spPr bwMode="auto">
            <a:xfrm>
              <a:off x="192" y="1943"/>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8" name="Line 34">
              <a:extLst>
                <a:ext uri="{FF2B5EF4-FFF2-40B4-BE49-F238E27FC236}">
                  <a16:creationId xmlns:a16="http://schemas.microsoft.com/office/drawing/2014/main" id="{3CA982F4-B73D-47B7-AF68-0AB0EFBA20DC}"/>
                </a:ext>
              </a:extLst>
            </p:cNvPr>
            <p:cNvSpPr>
              <a:spLocks noChangeShapeType="1"/>
            </p:cNvSpPr>
            <p:nvPr/>
          </p:nvSpPr>
          <p:spPr bwMode="auto">
            <a:xfrm>
              <a:off x="192" y="2192"/>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9" name="Line 35">
              <a:extLst>
                <a:ext uri="{FF2B5EF4-FFF2-40B4-BE49-F238E27FC236}">
                  <a16:creationId xmlns:a16="http://schemas.microsoft.com/office/drawing/2014/main" id="{18337DA4-4055-4F0F-B8A6-CE77D1EE673F}"/>
                </a:ext>
              </a:extLst>
            </p:cNvPr>
            <p:cNvSpPr>
              <a:spLocks noChangeShapeType="1"/>
            </p:cNvSpPr>
            <p:nvPr/>
          </p:nvSpPr>
          <p:spPr bwMode="auto">
            <a:xfrm>
              <a:off x="192" y="2440"/>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0" name="Line 36">
              <a:extLst>
                <a:ext uri="{FF2B5EF4-FFF2-40B4-BE49-F238E27FC236}">
                  <a16:creationId xmlns:a16="http://schemas.microsoft.com/office/drawing/2014/main" id="{784B5D24-E2B6-4EE7-AE32-B44E235C089C}"/>
                </a:ext>
              </a:extLst>
            </p:cNvPr>
            <p:cNvSpPr>
              <a:spLocks noChangeShapeType="1"/>
            </p:cNvSpPr>
            <p:nvPr/>
          </p:nvSpPr>
          <p:spPr bwMode="auto">
            <a:xfrm>
              <a:off x="192" y="2688"/>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1" name="Line 37">
              <a:extLst>
                <a:ext uri="{FF2B5EF4-FFF2-40B4-BE49-F238E27FC236}">
                  <a16:creationId xmlns:a16="http://schemas.microsoft.com/office/drawing/2014/main" id="{9FE9E584-F6E6-4D99-B601-1801A9B06EB8}"/>
                </a:ext>
              </a:extLst>
            </p:cNvPr>
            <p:cNvSpPr>
              <a:spLocks noChangeShapeType="1"/>
            </p:cNvSpPr>
            <p:nvPr/>
          </p:nvSpPr>
          <p:spPr bwMode="auto">
            <a:xfrm>
              <a:off x="192" y="2936"/>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2" name="Line 38">
              <a:extLst>
                <a:ext uri="{FF2B5EF4-FFF2-40B4-BE49-F238E27FC236}">
                  <a16:creationId xmlns:a16="http://schemas.microsoft.com/office/drawing/2014/main" id="{5E755B5D-0380-4E59-AE0F-75255E1E13BD}"/>
                </a:ext>
              </a:extLst>
            </p:cNvPr>
            <p:cNvSpPr>
              <a:spLocks noChangeShapeType="1"/>
            </p:cNvSpPr>
            <p:nvPr/>
          </p:nvSpPr>
          <p:spPr bwMode="auto">
            <a:xfrm>
              <a:off x="192" y="3184"/>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3" name="Line 39">
              <a:extLst>
                <a:ext uri="{FF2B5EF4-FFF2-40B4-BE49-F238E27FC236}">
                  <a16:creationId xmlns:a16="http://schemas.microsoft.com/office/drawing/2014/main" id="{DC6870AE-EBD5-4240-AF9F-8D74EBE43B98}"/>
                </a:ext>
              </a:extLst>
            </p:cNvPr>
            <p:cNvSpPr>
              <a:spLocks noChangeShapeType="1"/>
            </p:cNvSpPr>
            <p:nvPr/>
          </p:nvSpPr>
          <p:spPr bwMode="auto">
            <a:xfrm>
              <a:off x="192" y="3433"/>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4" name="Line 40">
              <a:extLst>
                <a:ext uri="{FF2B5EF4-FFF2-40B4-BE49-F238E27FC236}">
                  <a16:creationId xmlns:a16="http://schemas.microsoft.com/office/drawing/2014/main" id="{5761190F-E4FE-4F55-95C6-ABC70E4AA95C}"/>
                </a:ext>
              </a:extLst>
            </p:cNvPr>
            <p:cNvSpPr>
              <a:spLocks noChangeShapeType="1"/>
            </p:cNvSpPr>
            <p:nvPr/>
          </p:nvSpPr>
          <p:spPr bwMode="auto">
            <a:xfrm>
              <a:off x="192" y="3681"/>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5" name="Line 41">
              <a:extLst>
                <a:ext uri="{FF2B5EF4-FFF2-40B4-BE49-F238E27FC236}">
                  <a16:creationId xmlns:a16="http://schemas.microsoft.com/office/drawing/2014/main" id="{517EDAD8-1CC7-4C65-B5EA-EC81F923517E}"/>
                </a:ext>
              </a:extLst>
            </p:cNvPr>
            <p:cNvSpPr>
              <a:spLocks noChangeShapeType="1"/>
            </p:cNvSpPr>
            <p:nvPr/>
          </p:nvSpPr>
          <p:spPr bwMode="auto">
            <a:xfrm>
              <a:off x="864" y="1007"/>
              <a:ext cx="0" cy="29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6" name="Rectangle 42">
              <a:extLst>
                <a:ext uri="{FF2B5EF4-FFF2-40B4-BE49-F238E27FC236}">
                  <a16:creationId xmlns:a16="http://schemas.microsoft.com/office/drawing/2014/main" id="{759F9FB9-5AC8-4575-9C3B-A3E7A274BF0F}"/>
                </a:ext>
              </a:extLst>
            </p:cNvPr>
            <p:cNvSpPr>
              <a:spLocks noChangeArrowheads="1"/>
            </p:cNvSpPr>
            <p:nvPr/>
          </p:nvSpPr>
          <p:spPr bwMode="auto">
            <a:xfrm>
              <a:off x="3264" y="960"/>
              <a:ext cx="11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空闲文件目录</a:t>
              </a:r>
            </a:p>
          </p:txBody>
        </p:sp>
        <p:sp>
          <p:nvSpPr>
            <p:cNvPr id="379947" name="Line 43">
              <a:extLst>
                <a:ext uri="{FF2B5EF4-FFF2-40B4-BE49-F238E27FC236}">
                  <a16:creationId xmlns:a16="http://schemas.microsoft.com/office/drawing/2014/main" id="{2FE1D391-CC6E-46F4-8E37-809986DA9ECE}"/>
                </a:ext>
              </a:extLst>
            </p:cNvPr>
            <p:cNvSpPr>
              <a:spLocks noChangeShapeType="1"/>
            </p:cNvSpPr>
            <p:nvPr/>
          </p:nvSpPr>
          <p:spPr bwMode="auto">
            <a:xfrm>
              <a:off x="3264" y="960"/>
              <a:ext cx="110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8" name="Line 44">
              <a:extLst>
                <a:ext uri="{FF2B5EF4-FFF2-40B4-BE49-F238E27FC236}">
                  <a16:creationId xmlns:a16="http://schemas.microsoft.com/office/drawing/2014/main" id="{8B7E6D12-6138-4DDC-9BFA-D43607AB5B02}"/>
                </a:ext>
              </a:extLst>
            </p:cNvPr>
            <p:cNvSpPr>
              <a:spLocks noChangeShapeType="1"/>
            </p:cNvSpPr>
            <p:nvPr/>
          </p:nvSpPr>
          <p:spPr bwMode="auto">
            <a:xfrm>
              <a:off x="3264" y="1247"/>
              <a:ext cx="110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9" name="Line 45">
              <a:extLst>
                <a:ext uri="{FF2B5EF4-FFF2-40B4-BE49-F238E27FC236}">
                  <a16:creationId xmlns:a16="http://schemas.microsoft.com/office/drawing/2014/main" id="{37F9AFE3-4085-4A90-821B-AF8B41E8828D}"/>
                </a:ext>
              </a:extLst>
            </p:cNvPr>
            <p:cNvSpPr>
              <a:spLocks noChangeShapeType="1"/>
            </p:cNvSpPr>
            <p:nvPr/>
          </p:nvSpPr>
          <p:spPr bwMode="auto">
            <a:xfrm>
              <a:off x="3264" y="960"/>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0" name="Line 46">
              <a:extLst>
                <a:ext uri="{FF2B5EF4-FFF2-40B4-BE49-F238E27FC236}">
                  <a16:creationId xmlns:a16="http://schemas.microsoft.com/office/drawing/2014/main" id="{D532311E-06EC-44BB-B3BE-68151E063B73}"/>
                </a:ext>
              </a:extLst>
            </p:cNvPr>
            <p:cNvSpPr>
              <a:spLocks noChangeShapeType="1"/>
            </p:cNvSpPr>
            <p:nvPr/>
          </p:nvSpPr>
          <p:spPr bwMode="auto">
            <a:xfrm>
              <a:off x="4368" y="960"/>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1" name="Rectangle 47">
              <a:extLst>
                <a:ext uri="{FF2B5EF4-FFF2-40B4-BE49-F238E27FC236}">
                  <a16:creationId xmlns:a16="http://schemas.microsoft.com/office/drawing/2014/main" id="{7F593B62-8338-45C8-8BB0-B6B14F7F1DA4}"/>
                </a:ext>
              </a:extLst>
            </p:cNvPr>
            <p:cNvSpPr>
              <a:spLocks noChangeArrowheads="1"/>
            </p:cNvSpPr>
            <p:nvPr/>
          </p:nvSpPr>
          <p:spPr bwMode="auto">
            <a:xfrm>
              <a:off x="3888" y="1925"/>
              <a:ext cx="2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4</a:t>
              </a:r>
            </a:p>
          </p:txBody>
        </p:sp>
        <p:sp>
          <p:nvSpPr>
            <p:cNvPr id="379952" name="Rectangle 48">
              <a:extLst>
                <a:ext uri="{FF2B5EF4-FFF2-40B4-BE49-F238E27FC236}">
                  <a16:creationId xmlns:a16="http://schemas.microsoft.com/office/drawing/2014/main" id="{CB46D29D-4B79-4E2D-96F0-C51AC6A5D3B2}"/>
                </a:ext>
              </a:extLst>
            </p:cNvPr>
            <p:cNvSpPr>
              <a:spLocks noChangeArrowheads="1"/>
            </p:cNvSpPr>
            <p:nvPr/>
          </p:nvSpPr>
          <p:spPr bwMode="auto">
            <a:xfrm>
              <a:off x="3888" y="1677"/>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3</a:t>
              </a:r>
            </a:p>
          </p:txBody>
        </p:sp>
        <p:sp>
          <p:nvSpPr>
            <p:cNvPr id="379953" name="Rectangle 49">
              <a:extLst>
                <a:ext uri="{FF2B5EF4-FFF2-40B4-BE49-F238E27FC236}">
                  <a16:creationId xmlns:a16="http://schemas.microsoft.com/office/drawing/2014/main" id="{EB5B3F00-A26A-4291-8E1A-A9A7AB898A6A}"/>
                </a:ext>
              </a:extLst>
            </p:cNvPr>
            <p:cNvSpPr>
              <a:spLocks noChangeArrowheads="1"/>
            </p:cNvSpPr>
            <p:nvPr/>
          </p:nvSpPr>
          <p:spPr bwMode="auto">
            <a:xfrm>
              <a:off x="3312" y="1925"/>
              <a:ext cx="57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Zhang</a:t>
              </a:r>
            </a:p>
          </p:txBody>
        </p:sp>
        <p:sp>
          <p:nvSpPr>
            <p:cNvPr id="379954" name="Rectangle 50">
              <a:extLst>
                <a:ext uri="{FF2B5EF4-FFF2-40B4-BE49-F238E27FC236}">
                  <a16:creationId xmlns:a16="http://schemas.microsoft.com/office/drawing/2014/main" id="{11DEF3A8-9C30-4331-B751-820225641DAF}"/>
                </a:ext>
              </a:extLst>
            </p:cNvPr>
            <p:cNvSpPr>
              <a:spLocks noChangeArrowheads="1"/>
            </p:cNvSpPr>
            <p:nvPr/>
          </p:nvSpPr>
          <p:spPr bwMode="auto">
            <a:xfrm>
              <a:off x="3312" y="1677"/>
              <a:ext cx="57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Wang</a:t>
              </a:r>
            </a:p>
          </p:txBody>
        </p:sp>
        <p:sp>
          <p:nvSpPr>
            <p:cNvPr id="379955" name="Line 51">
              <a:extLst>
                <a:ext uri="{FF2B5EF4-FFF2-40B4-BE49-F238E27FC236}">
                  <a16:creationId xmlns:a16="http://schemas.microsoft.com/office/drawing/2014/main" id="{AAD37805-A400-4EBA-90AE-9C02175B5940}"/>
                </a:ext>
              </a:extLst>
            </p:cNvPr>
            <p:cNvSpPr>
              <a:spLocks noChangeShapeType="1"/>
            </p:cNvSpPr>
            <p:nvPr/>
          </p:nvSpPr>
          <p:spPr bwMode="auto">
            <a:xfrm>
              <a:off x="3312" y="1677"/>
              <a:ext cx="81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6" name="Line 52">
              <a:extLst>
                <a:ext uri="{FF2B5EF4-FFF2-40B4-BE49-F238E27FC236}">
                  <a16:creationId xmlns:a16="http://schemas.microsoft.com/office/drawing/2014/main" id="{1574573A-3179-41D1-801C-0C263B4B6D2D}"/>
                </a:ext>
              </a:extLst>
            </p:cNvPr>
            <p:cNvSpPr>
              <a:spLocks noChangeShapeType="1"/>
            </p:cNvSpPr>
            <p:nvPr/>
          </p:nvSpPr>
          <p:spPr bwMode="auto">
            <a:xfrm>
              <a:off x="3312" y="2174"/>
              <a:ext cx="81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7" name="Line 53">
              <a:extLst>
                <a:ext uri="{FF2B5EF4-FFF2-40B4-BE49-F238E27FC236}">
                  <a16:creationId xmlns:a16="http://schemas.microsoft.com/office/drawing/2014/main" id="{78C1DAF6-F9E0-42A8-AAE1-7D000391EDCF}"/>
                </a:ext>
              </a:extLst>
            </p:cNvPr>
            <p:cNvSpPr>
              <a:spLocks noChangeShapeType="1"/>
            </p:cNvSpPr>
            <p:nvPr/>
          </p:nvSpPr>
          <p:spPr bwMode="auto">
            <a:xfrm>
              <a:off x="3312" y="1677"/>
              <a:ext cx="0" cy="49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8" name="Line 54">
              <a:extLst>
                <a:ext uri="{FF2B5EF4-FFF2-40B4-BE49-F238E27FC236}">
                  <a16:creationId xmlns:a16="http://schemas.microsoft.com/office/drawing/2014/main" id="{1DCE8A8A-81A6-4F10-9C45-33D077722339}"/>
                </a:ext>
              </a:extLst>
            </p:cNvPr>
            <p:cNvSpPr>
              <a:spLocks noChangeShapeType="1"/>
            </p:cNvSpPr>
            <p:nvPr/>
          </p:nvSpPr>
          <p:spPr bwMode="auto">
            <a:xfrm>
              <a:off x="4128" y="1677"/>
              <a:ext cx="0" cy="49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9" name="Line 55">
              <a:extLst>
                <a:ext uri="{FF2B5EF4-FFF2-40B4-BE49-F238E27FC236}">
                  <a16:creationId xmlns:a16="http://schemas.microsoft.com/office/drawing/2014/main" id="{BB2AB45E-E2C1-4DBB-96E1-699E2C0AA194}"/>
                </a:ext>
              </a:extLst>
            </p:cNvPr>
            <p:cNvSpPr>
              <a:spLocks noChangeShapeType="1"/>
            </p:cNvSpPr>
            <p:nvPr/>
          </p:nvSpPr>
          <p:spPr bwMode="auto">
            <a:xfrm>
              <a:off x="3312" y="1925"/>
              <a:ext cx="8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0" name="Line 56">
              <a:extLst>
                <a:ext uri="{FF2B5EF4-FFF2-40B4-BE49-F238E27FC236}">
                  <a16:creationId xmlns:a16="http://schemas.microsoft.com/office/drawing/2014/main" id="{041B426E-CBCC-4E92-BCFC-A80DA2238DBF}"/>
                </a:ext>
              </a:extLst>
            </p:cNvPr>
            <p:cNvSpPr>
              <a:spLocks noChangeShapeType="1"/>
            </p:cNvSpPr>
            <p:nvPr/>
          </p:nvSpPr>
          <p:spPr bwMode="auto">
            <a:xfrm>
              <a:off x="3888" y="1677"/>
              <a:ext cx="0" cy="4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1" name="Rectangle 57">
              <a:extLst>
                <a:ext uri="{FF2B5EF4-FFF2-40B4-BE49-F238E27FC236}">
                  <a16:creationId xmlns:a16="http://schemas.microsoft.com/office/drawing/2014/main" id="{7452F762-128E-44A6-880E-D0FDFFD1F367}"/>
                </a:ext>
              </a:extLst>
            </p:cNvPr>
            <p:cNvSpPr>
              <a:spLocks noChangeArrowheads="1"/>
            </p:cNvSpPr>
            <p:nvPr/>
          </p:nvSpPr>
          <p:spPr bwMode="auto">
            <a:xfrm>
              <a:off x="5136" y="2978"/>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8</a:t>
              </a:r>
            </a:p>
          </p:txBody>
        </p:sp>
        <p:sp>
          <p:nvSpPr>
            <p:cNvPr id="379962" name="Rectangle 58">
              <a:extLst>
                <a:ext uri="{FF2B5EF4-FFF2-40B4-BE49-F238E27FC236}">
                  <a16:creationId xmlns:a16="http://schemas.microsoft.com/office/drawing/2014/main" id="{27821E2D-8C88-46CA-84C1-164F4113F8A2}"/>
                </a:ext>
              </a:extLst>
            </p:cNvPr>
            <p:cNvSpPr>
              <a:spLocks noChangeArrowheads="1"/>
            </p:cNvSpPr>
            <p:nvPr/>
          </p:nvSpPr>
          <p:spPr bwMode="auto">
            <a:xfrm>
              <a:off x="5136" y="2730"/>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7</a:t>
              </a:r>
            </a:p>
          </p:txBody>
        </p:sp>
        <p:sp>
          <p:nvSpPr>
            <p:cNvPr id="379963" name="Rectangle 59">
              <a:extLst>
                <a:ext uri="{FF2B5EF4-FFF2-40B4-BE49-F238E27FC236}">
                  <a16:creationId xmlns:a16="http://schemas.microsoft.com/office/drawing/2014/main" id="{A2D8F70A-9E13-4C7E-99A8-61F420E79ABD}"/>
                </a:ext>
              </a:extLst>
            </p:cNvPr>
            <p:cNvSpPr>
              <a:spLocks noChangeArrowheads="1"/>
            </p:cNvSpPr>
            <p:nvPr/>
          </p:nvSpPr>
          <p:spPr bwMode="auto">
            <a:xfrm>
              <a:off x="5136" y="2443"/>
              <a:ext cx="24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6</a:t>
              </a:r>
            </a:p>
          </p:txBody>
        </p:sp>
        <p:sp>
          <p:nvSpPr>
            <p:cNvPr id="379964" name="Rectangle 60">
              <a:extLst>
                <a:ext uri="{FF2B5EF4-FFF2-40B4-BE49-F238E27FC236}">
                  <a16:creationId xmlns:a16="http://schemas.microsoft.com/office/drawing/2014/main" id="{F6F13926-69BF-4905-A5CF-B471CA32FC00}"/>
                </a:ext>
              </a:extLst>
            </p:cNvPr>
            <p:cNvSpPr>
              <a:spLocks noChangeArrowheads="1"/>
            </p:cNvSpPr>
            <p:nvPr/>
          </p:nvSpPr>
          <p:spPr bwMode="auto">
            <a:xfrm>
              <a:off x="4464" y="2978"/>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Sub_d</a:t>
              </a:r>
            </a:p>
          </p:txBody>
        </p:sp>
        <p:sp>
          <p:nvSpPr>
            <p:cNvPr id="379965" name="Rectangle 61">
              <a:extLst>
                <a:ext uri="{FF2B5EF4-FFF2-40B4-BE49-F238E27FC236}">
                  <a16:creationId xmlns:a16="http://schemas.microsoft.com/office/drawing/2014/main" id="{76DC6F51-4A98-4E06-A215-D45AA12CC542}"/>
                </a:ext>
              </a:extLst>
            </p:cNvPr>
            <p:cNvSpPr>
              <a:spLocks noChangeArrowheads="1"/>
            </p:cNvSpPr>
            <p:nvPr/>
          </p:nvSpPr>
          <p:spPr bwMode="auto">
            <a:xfrm>
              <a:off x="4464" y="2730"/>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z.c</a:t>
              </a:r>
            </a:p>
          </p:txBody>
        </p:sp>
        <p:sp>
          <p:nvSpPr>
            <p:cNvPr id="379966" name="Rectangle 62">
              <a:extLst>
                <a:ext uri="{FF2B5EF4-FFF2-40B4-BE49-F238E27FC236}">
                  <a16:creationId xmlns:a16="http://schemas.microsoft.com/office/drawing/2014/main" id="{9256E8CB-9128-4DE8-8593-73F464BDB25D}"/>
                </a:ext>
              </a:extLst>
            </p:cNvPr>
            <p:cNvSpPr>
              <a:spLocks noChangeArrowheads="1"/>
            </p:cNvSpPr>
            <p:nvPr/>
          </p:nvSpPr>
          <p:spPr bwMode="auto">
            <a:xfrm>
              <a:off x="4464" y="2443"/>
              <a:ext cx="67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f.c</a:t>
              </a:r>
            </a:p>
          </p:txBody>
        </p:sp>
        <p:sp>
          <p:nvSpPr>
            <p:cNvPr id="379967" name="Line 63">
              <a:extLst>
                <a:ext uri="{FF2B5EF4-FFF2-40B4-BE49-F238E27FC236}">
                  <a16:creationId xmlns:a16="http://schemas.microsoft.com/office/drawing/2014/main" id="{3792D351-E336-4711-8BE0-416FDAD4E589}"/>
                </a:ext>
              </a:extLst>
            </p:cNvPr>
            <p:cNvSpPr>
              <a:spLocks noChangeShapeType="1"/>
            </p:cNvSpPr>
            <p:nvPr/>
          </p:nvSpPr>
          <p:spPr bwMode="auto">
            <a:xfrm>
              <a:off x="4464" y="2443"/>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8" name="Line 64">
              <a:extLst>
                <a:ext uri="{FF2B5EF4-FFF2-40B4-BE49-F238E27FC236}">
                  <a16:creationId xmlns:a16="http://schemas.microsoft.com/office/drawing/2014/main" id="{4A7E9B42-A39D-4798-AAB3-591FF60A7E47}"/>
                </a:ext>
              </a:extLst>
            </p:cNvPr>
            <p:cNvSpPr>
              <a:spLocks noChangeShapeType="1"/>
            </p:cNvSpPr>
            <p:nvPr/>
          </p:nvSpPr>
          <p:spPr bwMode="auto">
            <a:xfrm>
              <a:off x="4464" y="3226"/>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9" name="Line 65">
              <a:extLst>
                <a:ext uri="{FF2B5EF4-FFF2-40B4-BE49-F238E27FC236}">
                  <a16:creationId xmlns:a16="http://schemas.microsoft.com/office/drawing/2014/main" id="{03555C14-C971-4B44-8C2A-22065F7559BF}"/>
                </a:ext>
              </a:extLst>
            </p:cNvPr>
            <p:cNvSpPr>
              <a:spLocks noChangeShapeType="1"/>
            </p:cNvSpPr>
            <p:nvPr/>
          </p:nvSpPr>
          <p:spPr bwMode="auto">
            <a:xfrm>
              <a:off x="4464" y="2443"/>
              <a:ext cx="0" cy="783"/>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0" name="Line 66">
              <a:extLst>
                <a:ext uri="{FF2B5EF4-FFF2-40B4-BE49-F238E27FC236}">
                  <a16:creationId xmlns:a16="http://schemas.microsoft.com/office/drawing/2014/main" id="{E8913A72-FAD9-46A2-93D8-5AA72D0AAC3F}"/>
                </a:ext>
              </a:extLst>
            </p:cNvPr>
            <p:cNvSpPr>
              <a:spLocks noChangeShapeType="1"/>
            </p:cNvSpPr>
            <p:nvPr/>
          </p:nvSpPr>
          <p:spPr bwMode="auto">
            <a:xfrm>
              <a:off x="5376" y="2443"/>
              <a:ext cx="0" cy="783"/>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1" name="Line 67">
              <a:extLst>
                <a:ext uri="{FF2B5EF4-FFF2-40B4-BE49-F238E27FC236}">
                  <a16:creationId xmlns:a16="http://schemas.microsoft.com/office/drawing/2014/main" id="{A747F675-DC57-4571-B8FB-5CF918131946}"/>
                </a:ext>
              </a:extLst>
            </p:cNvPr>
            <p:cNvSpPr>
              <a:spLocks noChangeShapeType="1"/>
            </p:cNvSpPr>
            <p:nvPr/>
          </p:nvSpPr>
          <p:spPr bwMode="auto">
            <a:xfrm>
              <a:off x="4464" y="2730"/>
              <a:ext cx="9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2" name="Line 68">
              <a:extLst>
                <a:ext uri="{FF2B5EF4-FFF2-40B4-BE49-F238E27FC236}">
                  <a16:creationId xmlns:a16="http://schemas.microsoft.com/office/drawing/2014/main" id="{EC14C3C8-0C36-4E79-A10A-CB378D23912A}"/>
                </a:ext>
              </a:extLst>
            </p:cNvPr>
            <p:cNvSpPr>
              <a:spLocks noChangeShapeType="1"/>
            </p:cNvSpPr>
            <p:nvPr/>
          </p:nvSpPr>
          <p:spPr bwMode="auto">
            <a:xfrm>
              <a:off x="4464" y="2978"/>
              <a:ext cx="9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3" name="Line 69">
              <a:extLst>
                <a:ext uri="{FF2B5EF4-FFF2-40B4-BE49-F238E27FC236}">
                  <a16:creationId xmlns:a16="http://schemas.microsoft.com/office/drawing/2014/main" id="{64659472-1A82-4188-99A5-6AF7646DC33C}"/>
                </a:ext>
              </a:extLst>
            </p:cNvPr>
            <p:cNvSpPr>
              <a:spLocks noChangeShapeType="1"/>
            </p:cNvSpPr>
            <p:nvPr/>
          </p:nvSpPr>
          <p:spPr bwMode="auto">
            <a:xfrm>
              <a:off x="5136" y="2443"/>
              <a:ext cx="0" cy="7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4" name="Rectangle 70">
              <a:extLst>
                <a:ext uri="{FF2B5EF4-FFF2-40B4-BE49-F238E27FC236}">
                  <a16:creationId xmlns:a16="http://schemas.microsoft.com/office/drawing/2014/main" id="{48FDEF53-4471-436D-9553-BFBE720913EB}"/>
                </a:ext>
              </a:extLst>
            </p:cNvPr>
            <p:cNvSpPr>
              <a:spLocks noChangeArrowheads="1"/>
            </p:cNvSpPr>
            <p:nvPr/>
          </p:nvSpPr>
          <p:spPr bwMode="auto">
            <a:xfrm>
              <a:off x="4272" y="3448"/>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9</a:t>
              </a:r>
            </a:p>
          </p:txBody>
        </p:sp>
        <p:sp>
          <p:nvSpPr>
            <p:cNvPr id="379975" name="Rectangle 71">
              <a:extLst>
                <a:ext uri="{FF2B5EF4-FFF2-40B4-BE49-F238E27FC236}">
                  <a16:creationId xmlns:a16="http://schemas.microsoft.com/office/drawing/2014/main" id="{33E1EE99-7FEC-47D2-A602-BDB9DC1A647C}"/>
                </a:ext>
              </a:extLst>
            </p:cNvPr>
            <p:cNvSpPr>
              <a:spLocks noChangeArrowheads="1"/>
            </p:cNvSpPr>
            <p:nvPr/>
          </p:nvSpPr>
          <p:spPr bwMode="auto">
            <a:xfrm>
              <a:off x="3744" y="3448"/>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w.c</a:t>
              </a:r>
            </a:p>
          </p:txBody>
        </p:sp>
        <p:sp>
          <p:nvSpPr>
            <p:cNvPr id="379976" name="Line 72">
              <a:extLst>
                <a:ext uri="{FF2B5EF4-FFF2-40B4-BE49-F238E27FC236}">
                  <a16:creationId xmlns:a16="http://schemas.microsoft.com/office/drawing/2014/main" id="{EA7DC8BE-B2E2-48BF-B57E-45E2A5F78942}"/>
                </a:ext>
              </a:extLst>
            </p:cNvPr>
            <p:cNvSpPr>
              <a:spLocks noChangeShapeType="1"/>
            </p:cNvSpPr>
            <p:nvPr/>
          </p:nvSpPr>
          <p:spPr bwMode="auto">
            <a:xfrm>
              <a:off x="3744" y="3448"/>
              <a:ext cx="76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7" name="Line 73">
              <a:extLst>
                <a:ext uri="{FF2B5EF4-FFF2-40B4-BE49-F238E27FC236}">
                  <a16:creationId xmlns:a16="http://schemas.microsoft.com/office/drawing/2014/main" id="{1D43367A-0B04-47B3-A76B-903013AEE0A7}"/>
                </a:ext>
              </a:extLst>
            </p:cNvPr>
            <p:cNvSpPr>
              <a:spLocks noChangeShapeType="1"/>
            </p:cNvSpPr>
            <p:nvPr/>
          </p:nvSpPr>
          <p:spPr bwMode="auto">
            <a:xfrm>
              <a:off x="3744" y="3696"/>
              <a:ext cx="76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8" name="Line 74">
              <a:extLst>
                <a:ext uri="{FF2B5EF4-FFF2-40B4-BE49-F238E27FC236}">
                  <a16:creationId xmlns:a16="http://schemas.microsoft.com/office/drawing/2014/main" id="{832D6CCE-C5CC-4A63-9FA0-DC8F8B8B1D57}"/>
                </a:ext>
              </a:extLst>
            </p:cNvPr>
            <p:cNvSpPr>
              <a:spLocks noChangeShapeType="1"/>
            </p:cNvSpPr>
            <p:nvPr/>
          </p:nvSpPr>
          <p:spPr bwMode="auto">
            <a:xfrm>
              <a:off x="3744" y="3448"/>
              <a:ext cx="0" cy="24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9" name="Line 75">
              <a:extLst>
                <a:ext uri="{FF2B5EF4-FFF2-40B4-BE49-F238E27FC236}">
                  <a16:creationId xmlns:a16="http://schemas.microsoft.com/office/drawing/2014/main" id="{3F854F7C-120F-4C0C-8FC8-435414D5AE7C}"/>
                </a:ext>
              </a:extLst>
            </p:cNvPr>
            <p:cNvSpPr>
              <a:spLocks noChangeShapeType="1"/>
            </p:cNvSpPr>
            <p:nvPr/>
          </p:nvSpPr>
          <p:spPr bwMode="auto">
            <a:xfrm>
              <a:off x="4512" y="3448"/>
              <a:ext cx="0" cy="24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0" name="Line 76">
              <a:extLst>
                <a:ext uri="{FF2B5EF4-FFF2-40B4-BE49-F238E27FC236}">
                  <a16:creationId xmlns:a16="http://schemas.microsoft.com/office/drawing/2014/main" id="{B9D44FCB-E455-45B7-8703-B0F1C9AC1E3F}"/>
                </a:ext>
              </a:extLst>
            </p:cNvPr>
            <p:cNvSpPr>
              <a:spLocks noChangeShapeType="1"/>
            </p:cNvSpPr>
            <p:nvPr/>
          </p:nvSpPr>
          <p:spPr bwMode="auto">
            <a:xfrm>
              <a:off x="4272" y="3448"/>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1" name="Rectangle 77">
              <a:extLst>
                <a:ext uri="{FF2B5EF4-FFF2-40B4-BE49-F238E27FC236}">
                  <a16:creationId xmlns:a16="http://schemas.microsoft.com/office/drawing/2014/main" id="{7EEC2807-6559-4E62-A33D-CDC372984194}"/>
                </a:ext>
              </a:extLst>
            </p:cNvPr>
            <p:cNvSpPr>
              <a:spLocks noChangeArrowheads="1"/>
            </p:cNvSpPr>
            <p:nvPr/>
          </p:nvSpPr>
          <p:spPr bwMode="auto">
            <a:xfrm>
              <a:off x="3552" y="2691"/>
              <a:ext cx="33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6</a:t>
              </a:r>
            </a:p>
          </p:txBody>
        </p:sp>
        <p:sp>
          <p:nvSpPr>
            <p:cNvPr id="379982" name="Rectangle 78">
              <a:extLst>
                <a:ext uri="{FF2B5EF4-FFF2-40B4-BE49-F238E27FC236}">
                  <a16:creationId xmlns:a16="http://schemas.microsoft.com/office/drawing/2014/main" id="{3A1F97DA-2D94-4E19-9444-4C7671C88BBD}"/>
                </a:ext>
              </a:extLst>
            </p:cNvPr>
            <p:cNvSpPr>
              <a:spLocks noChangeArrowheads="1"/>
            </p:cNvSpPr>
            <p:nvPr/>
          </p:nvSpPr>
          <p:spPr bwMode="auto">
            <a:xfrm>
              <a:off x="3552" y="2443"/>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5</a:t>
              </a:r>
            </a:p>
          </p:txBody>
        </p:sp>
        <p:sp>
          <p:nvSpPr>
            <p:cNvPr id="379983" name="Rectangle 79">
              <a:extLst>
                <a:ext uri="{FF2B5EF4-FFF2-40B4-BE49-F238E27FC236}">
                  <a16:creationId xmlns:a16="http://schemas.microsoft.com/office/drawing/2014/main" id="{E567BB01-1128-4E58-954A-49F6B0CDE76F}"/>
                </a:ext>
              </a:extLst>
            </p:cNvPr>
            <p:cNvSpPr>
              <a:spLocks noChangeArrowheads="1"/>
            </p:cNvSpPr>
            <p:nvPr/>
          </p:nvSpPr>
          <p:spPr bwMode="auto">
            <a:xfrm>
              <a:off x="2976" y="2691"/>
              <a:ext cx="57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b.c</a:t>
              </a:r>
            </a:p>
          </p:txBody>
        </p:sp>
        <p:sp>
          <p:nvSpPr>
            <p:cNvPr id="379984" name="Rectangle 80">
              <a:extLst>
                <a:ext uri="{FF2B5EF4-FFF2-40B4-BE49-F238E27FC236}">
                  <a16:creationId xmlns:a16="http://schemas.microsoft.com/office/drawing/2014/main" id="{2C98BBC4-19AC-4FE0-A7CB-0CC445F2C8D8}"/>
                </a:ext>
              </a:extLst>
            </p:cNvPr>
            <p:cNvSpPr>
              <a:spLocks noChangeArrowheads="1"/>
            </p:cNvSpPr>
            <p:nvPr/>
          </p:nvSpPr>
          <p:spPr bwMode="auto">
            <a:xfrm>
              <a:off x="2976" y="2443"/>
              <a:ext cx="57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a.c</a:t>
              </a:r>
            </a:p>
          </p:txBody>
        </p:sp>
        <p:sp>
          <p:nvSpPr>
            <p:cNvPr id="379985" name="Line 81">
              <a:extLst>
                <a:ext uri="{FF2B5EF4-FFF2-40B4-BE49-F238E27FC236}">
                  <a16:creationId xmlns:a16="http://schemas.microsoft.com/office/drawing/2014/main" id="{557E2EFA-946D-4AA1-9670-4A14417C1587}"/>
                </a:ext>
              </a:extLst>
            </p:cNvPr>
            <p:cNvSpPr>
              <a:spLocks noChangeShapeType="1"/>
            </p:cNvSpPr>
            <p:nvPr/>
          </p:nvSpPr>
          <p:spPr bwMode="auto">
            <a:xfrm>
              <a:off x="2976" y="2443"/>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6" name="Line 82">
              <a:extLst>
                <a:ext uri="{FF2B5EF4-FFF2-40B4-BE49-F238E27FC236}">
                  <a16:creationId xmlns:a16="http://schemas.microsoft.com/office/drawing/2014/main" id="{46C39EC4-002A-4C4B-8A67-B171E5B4514E}"/>
                </a:ext>
              </a:extLst>
            </p:cNvPr>
            <p:cNvSpPr>
              <a:spLocks noChangeShapeType="1"/>
            </p:cNvSpPr>
            <p:nvPr/>
          </p:nvSpPr>
          <p:spPr bwMode="auto">
            <a:xfrm>
              <a:off x="2976" y="2978"/>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7" name="Line 83">
              <a:extLst>
                <a:ext uri="{FF2B5EF4-FFF2-40B4-BE49-F238E27FC236}">
                  <a16:creationId xmlns:a16="http://schemas.microsoft.com/office/drawing/2014/main" id="{098FF45C-2F3C-4064-B933-EDD213FD8406}"/>
                </a:ext>
              </a:extLst>
            </p:cNvPr>
            <p:cNvSpPr>
              <a:spLocks noChangeShapeType="1"/>
            </p:cNvSpPr>
            <p:nvPr/>
          </p:nvSpPr>
          <p:spPr bwMode="auto">
            <a:xfrm>
              <a:off x="2976" y="2443"/>
              <a:ext cx="0" cy="5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8" name="Line 84">
              <a:extLst>
                <a:ext uri="{FF2B5EF4-FFF2-40B4-BE49-F238E27FC236}">
                  <a16:creationId xmlns:a16="http://schemas.microsoft.com/office/drawing/2014/main" id="{263CDBD5-8449-45E9-A120-976738E9C523}"/>
                </a:ext>
              </a:extLst>
            </p:cNvPr>
            <p:cNvSpPr>
              <a:spLocks noChangeShapeType="1"/>
            </p:cNvSpPr>
            <p:nvPr/>
          </p:nvSpPr>
          <p:spPr bwMode="auto">
            <a:xfrm>
              <a:off x="3888" y="2443"/>
              <a:ext cx="0" cy="5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9" name="Line 85">
              <a:extLst>
                <a:ext uri="{FF2B5EF4-FFF2-40B4-BE49-F238E27FC236}">
                  <a16:creationId xmlns:a16="http://schemas.microsoft.com/office/drawing/2014/main" id="{A84C7754-C9AB-42B0-A630-FA47CA15D577}"/>
                </a:ext>
              </a:extLst>
            </p:cNvPr>
            <p:cNvSpPr>
              <a:spLocks noChangeShapeType="1"/>
            </p:cNvSpPr>
            <p:nvPr/>
          </p:nvSpPr>
          <p:spPr bwMode="auto">
            <a:xfrm>
              <a:off x="2976" y="2691"/>
              <a:ext cx="9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0" name="Line 86">
              <a:extLst>
                <a:ext uri="{FF2B5EF4-FFF2-40B4-BE49-F238E27FC236}">
                  <a16:creationId xmlns:a16="http://schemas.microsoft.com/office/drawing/2014/main" id="{2F6F1363-D1A6-4E91-A8E5-EF14C43DF627}"/>
                </a:ext>
              </a:extLst>
            </p:cNvPr>
            <p:cNvSpPr>
              <a:spLocks noChangeShapeType="1"/>
            </p:cNvSpPr>
            <p:nvPr/>
          </p:nvSpPr>
          <p:spPr bwMode="auto">
            <a:xfrm>
              <a:off x="3552" y="2443"/>
              <a:ext cx="0" cy="5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1" name="Text Box 87">
              <a:extLst>
                <a:ext uri="{FF2B5EF4-FFF2-40B4-BE49-F238E27FC236}">
                  <a16:creationId xmlns:a16="http://schemas.microsoft.com/office/drawing/2014/main" id="{024D8DC9-38B3-45E9-8A46-84E143519477}"/>
                </a:ext>
              </a:extLst>
            </p:cNvPr>
            <p:cNvSpPr txBox="1">
              <a:spLocks noChangeArrowheads="1"/>
            </p:cNvSpPr>
            <p:nvPr/>
          </p:nvSpPr>
          <p:spPr bwMode="auto">
            <a:xfrm>
              <a:off x="3168" y="1392"/>
              <a:ext cx="14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b="1">
                  <a:solidFill>
                    <a:schemeClr val="accent2"/>
                  </a:solidFill>
                  <a:latin typeface="Times New Roman" panose="02020603050405020304" pitchFamily="18" charset="0"/>
                </a:rPr>
                <a:t>主目录(</a:t>
              </a:r>
              <a:r>
                <a:rPr lang="en-US" altLang="zh-CN" sz="1400" b="1">
                  <a:solidFill>
                    <a:schemeClr val="accent2"/>
                  </a:solidFill>
                  <a:latin typeface="Times New Roman" panose="02020603050405020304" pitchFamily="18" charset="0"/>
                </a:rPr>
                <a:t>MFD)</a:t>
              </a:r>
            </a:p>
          </p:txBody>
        </p:sp>
        <p:sp>
          <p:nvSpPr>
            <p:cNvPr id="379992" name="Text Box 88">
              <a:extLst>
                <a:ext uri="{FF2B5EF4-FFF2-40B4-BE49-F238E27FC236}">
                  <a16:creationId xmlns:a16="http://schemas.microsoft.com/office/drawing/2014/main" id="{64CC61A4-0BD0-44E4-9DA7-72A326609E18}"/>
                </a:ext>
              </a:extLst>
            </p:cNvPr>
            <p:cNvSpPr txBox="1">
              <a:spLocks noChangeArrowheads="1"/>
            </p:cNvSpPr>
            <p:nvPr/>
          </p:nvSpPr>
          <p:spPr bwMode="auto">
            <a:xfrm>
              <a:off x="2832" y="2208"/>
              <a:ext cx="14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chemeClr val="accent2"/>
                  </a:solidFill>
                  <a:latin typeface="Times New Roman" panose="02020603050405020304" pitchFamily="18" charset="0"/>
                </a:rPr>
                <a:t>Wang</a:t>
              </a:r>
              <a:r>
                <a:rPr lang="zh-CN" altLang="en-US" sz="1400" b="1">
                  <a:solidFill>
                    <a:schemeClr val="accent2"/>
                  </a:solidFill>
                  <a:latin typeface="Times New Roman" panose="02020603050405020304" pitchFamily="18" charset="0"/>
                </a:rPr>
                <a:t>的</a:t>
              </a:r>
              <a:r>
                <a:rPr lang="en-US" altLang="zh-CN" sz="1400" b="1">
                  <a:solidFill>
                    <a:schemeClr val="accent2"/>
                  </a:solidFill>
                  <a:latin typeface="Times New Roman" panose="02020603050405020304" pitchFamily="18" charset="0"/>
                </a:rPr>
                <a:t>SFD</a:t>
              </a:r>
            </a:p>
          </p:txBody>
        </p:sp>
        <p:sp>
          <p:nvSpPr>
            <p:cNvPr id="379993" name="Text Box 89">
              <a:extLst>
                <a:ext uri="{FF2B5EF4-FFF2-40B4-BE49-F238E27FC236}">
                  <a16:creationId xmlns:a16="http://schemas.microsoft.com/office/drawing/2014/main" id="{566287BE-B4D0-45AF-B9B7-3582543DF7DB}"/>
                </a:ext>
              </a:extLst>
            </p:cNvPr>
            <p:cNvSpPr txBox="1">
              <a:spLocks noChangeArrowheads="1"/>
            </p:cNvSpPr>
            <p:nvPr/>
          </p:nvSpPr>
          <p:spPr bwMode="auto">
            <a:xfrm>
              <a:off x="3264" y="3207"/>
              <a:ext cx="148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chemeClr val="accent2"/>
                  </a:solidFill>
                  <a:latin typeface="Times New Roman" panose="02020603050405020304" pitchFamily="18" charset="0"/>
                </a:rPr>
                <a:t>Sub_d</a:t>
              </a:r>
              <a:r>
                <a:rPr lang="zh-CN" altLang="en-US" sz="1400" b="1">
                  <a:solidFill>
                    <a:schemeClr val="accent2"/>
                  </a:solidFill>
                  <a:latin typeface="Times New Roman" panose="02020603050405020304" pitchFamily="18" charset="0"/>
                </a:rPr>
                <a:t>的</a:t>
              </a:r>
              <a:r>
                <a:rPr lang="en-US" altLang="zh-CN" sz="1400" b="1">
                  <a:solidFill>
                    <a:schemeClr val="accent2"/>
                  </a:solidFill>
                  <a:latin typeface="Times New Roman" panose="02020603050405020304" pitchFamily="18" charset="0"/>
                </a:rPr>
                <a:t>SFD    ID</a:t>
              </a:r>
            </a:p>
          </p:txBody>
        </p:sp>
        <p:sp>
          <p:nvSpPr>
            <p:cNvPr id="379994" name="Line 90">
              <a:extLst>
                <a:ext uri="{FF2B5EF4-FFF2-40B4-BE49-F238E27FC236}">
                  <a16:creationId xmlns:a16="http://schemas.microsoft.com/office/drawing/2014/main" id="{DAAEE898-C213-4F3D-8410-1DF2C3C40B2E}"/>
                </a:ext>
              </a:extLst>
            </p:cNvPr>
            <p:cNvSpPr>
              <a:spLocks noChangeShapeType="1"/>
            </p:cNvSpPr>
            <p:nvPr/>
          </p:nvSpPr>
          <p:spPr bwMode="auto">
            <a:xfrm>
              <a:off x="1104" y="158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5" name="Line 91">
              <a:extLst>
                <a:ext uri="{FF2B5EF4-FFF2-40B4-BE49-F238E27FC236}">
                  <a16:creationId xmlns:a16="http://schemas.microsoft.com/office/drawing/2014/main" id="{5681BD99-0A57-4EFB-8D0C-DAF174BD1D18}"/>
                </a:ext>
              </a:extLst>
            </p:cNvPr>
            <p:cNvSpPr>
              <a:spLocks noChangeShapeType="1"/>
            </p:cNvSpPr>
            <p:nvPr/>
          </p:nvSpPr>
          <p:spPr bwMode="auto">
            <a:xfrm flipV="1">
              <a:off x="1536" y="816"/>
              <a:ext cx="0" cy="7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6" name="Line 92">
              <a:extLst>
                <a:ext uri="{FF2B5EF4-FFF2-40B4-BE49-F238E27FC236}">
                  <a16:creationId xmlns:a16="http://schemas.microsoft.com/office/drawing/2014/main" id="{08692F55-B672-4C01-9229-842D4361DAEF}"/>
                </a:ext>
              </a:extLst>
            </p:cNvPr>
            <p:cNvSpPr>
              <a:spLocks noChangeShapeType="1"/>
            </p:cNvSpPr>
            <p:nvPr/>
          </p:nvSpPr>
          <p:spPr bwMode="auto">
            <a:xfrm flipH="1">
              <a:off x="0" y="816"/>
              <a:ext cx="15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7" name="Line 93">
              <a:extLst>
                <a:ext uri="{FF2B5EF4-FFF2-40B4-BE49-F238E27FC236}">
                  <a16:creationId xmlns:a16="http://schemas.microsoft.com/office/drawing/2014/main" id="{83EC2383-D12F-4D67-A5CE-B1181C618A31}"/>
                </a:ext>
              </a:extLst>
            </p:cNvPr>
            <p:cNvSpPr>
              <a:spLocks noChangeShapeType="1"/>
            </p:cNvSpPr>
            <p:nvPr/>
          </p:nvSpPr>
          <p:spPr bwMode="auto">
            <a:xfrm flipV="1">
              <a:off x="0" y="816"/>
              <a:ext cx="0" cy="7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8" name="Line 94">
              <a:extLst>
                <a:ext uri="{FF2B5EF4-FFF2-40B4-BE49-F238E27FC236}">
                  <a16:creationId xmlns:a16="http://schemas.microsoft.com/office/drawing/2014/main" id="{BF337FE6-6FAA-46CF-84D6-DEB9104C322F}"/>
                </a:ext>
              </a:extLst>
            </p:cNvPr>
            <p:cNvSpPr>
              <a:spLocks noChangeShapeType="1"/>
            </p:cNvSpPr>
            <p:nvPr/>
          </p:nvSpPr>
          <p:spPr bwMode="auto">
            <a:xfrm>
              <a:off x="0" y="153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9" name="Line 95">
              <a:extLst>
                <a:ext uri="{FF2B5EF4-FFF2-40B4-BE49-F238E27FC236}">
                  <a16:creationId xmlns:a16="http://schemas.microsoft.com/office/drawing/2014/main" id="{61B7EC6C-CA9A-4CC0-8EC9-628E5A8962F3}"/>
                </a:ext>
              </a:extLst>
            </p:cNvPr>
            <p:cNvSpPr>
              <a:spLocks noChangeShapeType="1"/>
            </p:cNvSpPr>
            <p:nvPr/>
          </p:nvSpPr>
          <p:spPr bwMode="auto">
            <a:xfrm>
              <a:off x="1104" y="1821"/>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0" name="Line 96">
              <a:extLst>
                <a:ext uri="{FF2B5EF4-FFF2-40B4-BE49-F238E27FC236}">
                  <a16:creationId xmlns:a16="http://schemas.microsoft.com/office/drawing/2014/main" id="{159CDEE0-6548-4B6D-B0CB-33F040D15E78}"/>
                </a:ext>
              </a:extLst>
            </p:cNvPr>
            <p:cNvSpPr>
              <a:spLocks noChangeShapeType="1"/>
            </p:cNvSpPr>
            <p:nvPr/>
          </p:nvSpPr>
          <p:spPr bwMode="auto">
            <a:xfrm flipV="1">
              <a:off x="1776" y="1104"/>
              <a:ext cx="0" cy="7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1" name="Line 97">
              <a:extLst>
                <a:ext uri="{FF2B5EF4-FFF2-40B4-BE49-F238E27FC236}">
                  <a16:creationId xmlns:a16="http://schemas.microsoft.com/office/drawing/2014/main" id="{ACE66828-568B-4401-982E-F016BBDA320F}"/>
                </a:ext>
              </a:extLst>
            </p:cNvPr>
            <p:cNvSpPr>
              <a:spLocks noChangeShapeType="1"/>
            </p:cNvSpPr>
            <p:nvPr/>
          </p:nvSpPr>
          <p:spPr bwMode="auto">
            <a:xfrm>
              <a:off x="1776" y="1103"/>
              <a:ext cx="1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2" name="Line 98">
              <a:extLst>
                <a:ext uri="{FF2B5EF4-FFF2-40B4-BE49-F238E27FC236}">
                  <a16:creationId xmlns:a16="http://schemas.microsoft.com/office/drawing/2014/main" id="{3B9E86BB-94C3-49DA-B7BC-3B21D5F9544C}"/>
                </a:ext>
              </a:extLst>
            </p:cNvPr>
            <p:cNvSpPr>
              <a:spLocks noChangeShapeType="1"/>
            </p:cNvSpPr>
            <p:nvPr/>
          </p:nvSpPr>
          <p:spPr bwMode="auto">
            <a:xfrm>
              <a:off x="1104" y="2060"/>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3" name="Line 99">
              <a:extLst>
                <a:ext uri="{FF2B5EF4-FFF2-40B4-BE49-F238E27FC236}">
                  <a16:creationId xmlns:a16="http://schemas.microsoft.com/office/drawing/2014/main" id="{D81295A8-6548-4A5D-AE88-9BF8309BDDA0}"/>
                </a:ext>
              </a:extLst>
            </p:cNvPr>
            <p:cNvSpPr>
              <a:spLocks noChangeShapeType="1"/>
            </p:cNvSpPr>
            <p:nvPr/>
          </p:nvSpPr>
          <p:spPr bwMode="auto">
            <a:xfrm flipV="1">
              <a:off x="1920" y="191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4" name="Line 100">
              <a:extLst>
                <a:ext uri="{FF2B5EF4-FFF2-40B4-BE49-F238E27FC236}">
                  <a16:creationId xmlns:a16="http://schemas.microsoft.com/office/drawing/2014/main" id="{951218F4-BBFF-484F-8E96-4C1218BDA63B}"/>
                </a:ext>
              </a:extLst>
            </p:cNvPr>
            <p:cNvSpPr>
              <a:spLocks noChangeShapeType="1"/>
            </p:cNvSpPr>
            <p:nvPr/>
          </p:nvSpPr>
          <p:spPr bwMode="auto">
            <a:xfrm>
              <a:off x="1920" y="1916"/>
              <a:ext cx="13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5" name="Line 101">
              <a:extLst>
                <a:ext uri="{FF2B5EF4-FFF2-40B4-BE49-F238E27FC236}">
                  <a16:creationId xmlns:a16="http://schemas.microsoft.com/office/drawing/2014/main" id="{4EC2536D-DBC4-40E6-B6B9-7C7208EB3A25}"/>
                </a:ext>
              </a:extLst>
            </p:cNvPr>
            <p:cNvSpPr>
              <a:spLocks noChangeShapeType="1"/>
            </p:cNvSpPr>
            <p:nvPr/>
          </p:nvSpPr>
          <p:spPr bwMode="auto">
            <a:xfrm>
              <a:off x="1104" y="2347"/>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6" name="Line 102">
              <a:extLst>
                <a:ext uri="{FF2B5EF4-FFF2-40B4-BE49-F238E27FC236}">
                  <a16:creationId xmlns:a16="http://schemas.microsoft.com/office/drawing/2014/main" id="{8E303B45-9ECC-4FC4-B674-FBDFCB90EE6B}"/>
                </a:ext>
              </a:extLst>
            </p:cNvPr>
            <p:cNvSpPr>
              <a:spLocks noChangeShapeType="1"/>
            </p:cNvSpPr>
            <p:nvPr/>
          </p:nvSpPr>
          <p:spPr bwMode="auto">
            <a:xfrm>
              <a:off x="2448" y="2347"/>
              <a:ext cx="0" cy="3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7" name="Line 103">
              <a:extLst>
                <a:ext uri="{FF2B5EF4-FFF2-40B4-BE49-F238E27FC236}">
                  <a16:creationId xmlns:a16="http://schemas.microsoft.com/office/drawing/2014/main" id="{C6EBEF06-8A62-4E7E-9009-C2C8478A6F38}"/>
                </a:ext>
              </a:extLst>
            </p:cNvPr>
            <p:cNvSpPr>
              <a:spLocks noChangeShapeType="1"/>
            </p:cNvSpPr>
            <p:nvPr/>
          </p:nvSpPr>
          <p:spPr bwMode="auto">
            <a:xfrm>
              <a:off x="2448" y="268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8" name="Line 104">
              <a:extLst>
                <a:ext uri="{FF2B5EF4-FFF2-40B4-BE49-F238E27FC236}">
                  <a16:creationId xmlns:a16="http://schemas.microsoft.com/office/drawing/2014/main" id="{0F22C3CF-CE6B-40C7-97C6-DB0F11E289E7}"/>
                </a:ext>
              </a:extLst>
            </p:cNvPr>
            <p:cNvSpPr>
              <a:spLocks noChangeShapeType="1"/>
            </p:cNvSpPr>
            <p:nvPr/>
          </p:nvSpPr>
          <p:spPr bwMode="auto">
            <a:xfrm>
              <a:off x="1152" y="2586"/>
              <a:ext cx="12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9" name="Line 105">
              <a:extLst>
                <a:ext uri="{FF2B5EF4-FFF2-40B4-BE49-F238E27FC236}">
                  <a16:creationId xmlns:a16="http://schemas.microsoft.com/office/drawing/2014/main" id="{B8FC7C7A-55ED-426C-A1BE-6929A6C5C4A7}"/>
                </a:ext>
              </a:extLst>
            </p:cNvPr>
            <p:cNvSpPr>
              <a:spLocks noChangeShapeType="1"/>
            </p:cNvSpPr>
            <p:nvPr/>
          </p:nvSpPr>
          <p:spPr bwMode="auto">
            <a:xfrm flipH="1">
              <a:off x="2400" y="2586"/>
              <a:ext cx="0" cy="4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0" name="Line 106">
              <a:extLst>
                <a:ext uri="{FF2B5EF4-FFF2-40B4-BE49-F238E27FC236}">
                  <a16:creationId xmlns:a16="http://schemas.microsoft.com/office/drawing/2014/main" id="{F3CB8012-C931-46FC-8CDF-F6D281E8A305}"/>
                </a:ext>
              </a:extLst>
            </p:cNvPr>
            <p:cNvSpPr>
              <a:spLocks noChangeShapeType="1"/>
            </p:cNvSpPr>
            <p:nvPr/>
          </p:nvSpPr>
          <p:spPr bwMode="auto">
            <a:xfrm>
              <a:off x="2400" y="3065"/>
              <a:ext cx="1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1" name="Line 107">
              <a:extLst>
                <a:ext uri="{FF2B5EF4-FFF2-40B4-BE49-F238E27FC236}">
                  <a16:creationId xmlns:a16="http://schemas.microsoft.com/office/drawing/2014/main" id="{44DC5900-175F-4F98-BCF7-42980202EC0F}"/>
                </a:ext>
              </a:extLst>
            </p:cNvPr>
            <p:cNvSpPr>
              <a:spLocks noChangeShapeType="1"/>
            </p:cNvSpPr>
            <p:nvPr/>
          </p:nvSpPr>
          <p:spPr bwMode="auto">
            <a:xfrm flipV="1">
              <a:off x="4080" y="2586"/>
              <a:ext cx="0" cy="4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2" name="Line 108">
              <a:extLst>
                <a:ext uri="{FF2B5EF4-FFF2-40B4-BE49-F238E27FC236}">
                  <a16:creationId xmlns:a16="http://schemas.microsoft.com/office/drawing/2014/main" id="{C8125903-4522-4A0D-9F26-5B86E068B108}"/>
                </a:ext>
              </a:extLst>
            </p:cNvPr>
            <p:cNvSpPr>
              <a:spLocks noChangeShapeType="1"/>
            </p:cNvSpPr>
            <p:nvPr/>
          </p:nvSpPr>
          <p:spPr bwMode="auto">
            <a:xfrm>
              <a:off x="4080" y="2586"/>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3" name="Line 109">
              <a:extLst>
                <a:ext uri="{FF2B5EF4-FFF2-40B4-BE49-F238E27FC236}">
                  <a16:creationId xmlns:a16="http://schemas.microsoft.com/office/drawing/2014/main" id="{D49F465E-3FBA-4E69-962A-2A2B1841D962}"/>
                </a:ext>
              </a:extLst>
            </p:cNvPr>
            <p:cNvSpPr>
              <a:spLocks noChangeShapeType="1"/>
            </p:cNvSpPr>
            <p:nvPr/>
          </p:nvSpPr>
          <p:spPr bwMode="auto">
            <a:xfrm>
              <a:off x="1200" y="2873"/>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4" name="Oval 110">
              <a:extLst>
                <a:ext uri="{FF2B5EF4-FFF2-40B4-BE49-F238E27FC236}">
                  <a16:creationId xmlns:a16="http://schemas.microsoft.com/office/drawing/2014/main" id="{E8F9929A-DDC1-4E12-B156-1D8364432FA4}"/>
                </a:ext>
              </a:extLst>
            </p:cNvPr>
            <p:cNvSpPr>
              <a:spLocks noChangeArrowheads="1"/>
            </p:cNvSpPr>
            <p:nvPr/>
          </p:nvSpPr>
          <p:spPr bwMode="auto">
            <a:xfrm>
              <a:off x="1536" y="2778"/>
              <a:ext cx="480" cy="1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15" name="Line 111">
              <a:extLst>
                <a:ext uri="{FF2B5EF4-FFF2-40B4-BE49-F238E27FC236}">
                  <a16:creationId xmlns:a16="http://schemas.microsoft.com/office/drawing/2014/main" id="{9ACD2502-2FF1-4995-9924-2DE0177C57F8}"/>
                </a:ext>
              </a:extLst>
            </p:cNvPr>
            <p:cNvSpPr>
              <a:spLocks noChangeShapeType="1"/>
            </p:cNvSpPr>
            <p:nvPr/>
          </p:nvSpPr>
          <p:spPr bwMode="auto">
            <a:xfrm>
              <a:off x="1200" y="3113"/>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6" name="Oval 112">
              <a:extLst>
                <a:ext uri="{FF2B5EF4-FFF2-40B4-BE49-F238E27FC236}">
                  <a16:creationId xmlns:a16="http://schemas.microsoft.com/office/drawing/2014/main" id="{F972E83B-C65B-434F-A91F-697841343E22}"/>
                </a:ext>
              </a:extLst>
            </p:cNvPr>
            <p:cNvSpPr>
              <a:spLocks noChangeArrowheads="1"/>
            </p:cNvSpPr>
            <p:nvPr/>
          </p:nvSpPr>
          <p:spPr bwMode="auto">
            <a:xfrm>
              <a:off x="1536" y="3017"/>
              <a:ext cx="480" cy="1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17" name="Line 113">
              <a:extLst>
                <a:ext uri="{FF2B5EF4-FFF2-40B4-BE49-F238E27FC236}">
                  <a16:creationId xmlns:a16="http://schemas.microsoft.com/office/drawing/2014/main" id="{05070A75-0DBF-4263-AC0A-5D670756D574}"/>
                </a:ext>
              </a:extLst>
            </p:cNvPr>
            <p:cNvSpPr>
              <a:spLocks noChangeShapeType="1"/>
            </p:cNvSpPr>
            <p:nvPr/>
          </p:nvSpPr>
          <p:spPr bwMode="auto">
            <a:xfrm>
              <a:off x="1200" y="335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8" name="Oval 114">
              <a:extLst>
                <a:ext uri="{FF2B5EF4-FFF2-40B4-BE49-F238E27FC236}">
                  <a16:creationId xmlns:a16="http://schemas.microsoft.com/office/drawing/2014/main" id="{B67134F3-7852-45A6-97CF-791CEB6B22E7}"/>
                </a:ext>
              </a:extLst>
            </p:cNvPr>
            <p:cNvSpPr>
              <a:spLocks noChangeArrowheads="1"/>
            </p:cNvSpPr>
            <p:nvPr/>
          </p:nvSpPr>
          <p:spPr bwMode="auto">
            <a:xfrm>
              <a:off x="1536" y="3256"/>
              <a:ext cx="480"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19" name="Line 115">
              <a:extLst>
                <a:ext uri="{FF2B5EF4-FFF2-40B4-BE49-F238E27FC236}">
                  <a16:creationId xmlns:a16="http://schemas.microsoft.com/office/drawing/2014/main" id="{6B37E5ED-E321-49AA-A755-F9BAB53435F3}"/>
                </a:ext>
              </a:extLst>
            </p:cNvPr>
            <p:cNvSpPr>
              <a:spLocks noChangeShapeType="1"/>
            </p:cNvSpPr>
            <p:nvPr/>
          </p:nvSpPr>
          <p:spPr bwMode="auto">
            <a:xfrm>
              <a:off x="1200" y="3830"/>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20" name="Oval 116">
              <a:extLst>
                <a:ext uri="{FF2B5EF4-FFF2-40B4-BE49-F238E27FC236}">
                  <a16:creationId xmlns:a16="http://schemas.microsoft.com/office/drawing/2014/main" id="{5F7E2BF2-1591-48D2-8E14-E4A52FAD5CAA}"/>
                </a:ext>
              </a:extLst>
            </p:cNvPr>
            <p:cNvSpPr>
              <a:spLocks noChangeArrowheads="1"/>
            </p:cNvSpPr>
            <p:nvPr/>
          </p:nvSpPr>
          <p:spPr bwMode="auto">
            <a:xfrm>
              <a:off x="1536" y="3735"/>
              <a:ext cx="480" cy="1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21" name="Text Box 117">
              <a:extLst>
                <a:ext uri="{FF2B5EF4-FFF2-40B4-BE49-F238E27FC236}">
                  <a16:creationId xmlns:a16="http://schemas.microsoft.com/office/drawing/2014/main" id="{F13CA568-1C4A-4908-9EFB-E8A083A889CE}"/>
                </a:ext>
              </a:extLst>
            </p:cNvPr>
            <p:cNvSpPr txBox="1">
              <a:spLocks noChangeArrowheads="1"/>
            </p:cNvSpPr>
            <p:nvPr/>
          </p:nvSpPr>
          <p:spPr bwMode="auto">
            <a:xfrm>
              <a:off x="1632" y="2587"/>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Times New Roman" panose="02020603050405020304" pitchFamily="18" charset="0"/>
                </a:rPr>
                <a:t>a.c</a:t>
              </a:r>
            </a:p>
          </p:txBody>
        </p:sp>
        <p:sp>
          <p:nvSpPr>
            <p:cNvPr id="380022" name="Text Box 118">
              <a:extLst>
                <a:ext uri="{FF2B5EF4-FFF2-40B4-BE49-F238E27FC236}">
                  <a16:creationId xmlns:a16="http://schemas.microsoft.com/office/drawing/2014/main" id="{C47CD683-A53D-4CE2-8B67-735FE698A717}"/>
                </a:ext>
              </a:extLst>
            </p:cNvPr>
            <p:cNvSpPr txBox="1">
              <a:spLocks noChangeArrowheads="1"/>
            </p:cNvSpPr>
            <p:nvPr/>
          </p:nvSpPr>
          <p:spPr bwMode="auto">
            <a:xfrm>
              <a:off x="2016" y="2881"/>
              <a:ext cx="43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b="1">
                  <a:latin typeface="Times New Roman" panose="02020603050405020304" pitchFamily="18" charset="0"/>
                </a:rPr>
                <a:t>b.c</a:t>
              </a:r>
            </a:p>
            <a:p>
              <a:r>
                <a:rPr lang="en-US" altLang="zh-CN" sz="1400" b="1">
                  <a:latin typeface="Times New Roman" panose="02020603050405020304" pitchFamily="18" charset="0"/>
                </a:rPr>
                <a:t>f.c</a:t>
              </a:r>
            </a:p>
          </p:txBody>
        </p:sp>
        <p:sp>
          <p:nvSpPr>
            <p:cNvPr id="380023" name="Text Box 119">
              <a:extLst>
                <a:ext uri="{FF2B5EF4-FFF2-40B4-BE49-F238E27FC236}">
                  <a16:creationId xmlns:a16="http://schemas.microsoft.com/office/drawing/2014/main" id="{78203D1F-1E93-4AFD-8404-F79AF44F1314}"/>
                </a:ext>
              </a:extLst>
            </p:cNvPr>
            <p:cNvSpPr txBox="1">
              <a:spLocks noChangeArrowheads="1"/>
            </p:cNvSpPr>
            <p:nvPr/>
          </p:nvSpPr>
          <p:spPr bwMode="auto">
            <a:xfrm>
              <a:off x="2016" y="3265"/>
              <a:ext cx="4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Times New Roman" panose="02020603050405020304" pitchFamily="18" charset="0"/>
                </a:rPr>
                <a:t>z.c</a:t>
              </a:r>
            </a:p>
          </p:txBody>
        </p:sp>
        <p:sp>
          <p:nvSpPr>
            <p:cNvPr id="380024" name="Text Box 120">
              <a:extLst>
                <a:ext uri="{FF2B5EF4-FFF2-40B4-BE49-F238E27FC236}">
                  <a16:creationId xmlns:a16="http://schemas.microsoft.com/office/drawing/2014/main" id="{50BE61CE-B853-4DE1-A363-9837DDAE5ED0}"/>
                </a:ext>
              </a:extLst>
            </p:cNvPr>
            <p:cNvSpPr txBox="1">
              <a:spLocks noChangeArrowheads="1"/>
            </p:cNvSpPr>
            <p:nvPr/>
          </p:nvSpPr>
          <p:spPr bwMode="auto">
            <a:xfrm>
              <a:off x="2016" y="3687"/>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Times New Roman" panose="02020603050405020304" pitchFamily="18" charset="0"/>
                </a:rPr>
                <a:t>w.c</a:t>
              </a:r>
            </a:p>
          </p:txBody>
        </p:sp>
        <p:sp>
          <p:nvSpPr>
            <p:cNvPr id="380025" name="Line 121">
              <a:extLst>
                <a:ext uri="{FF2B5EF4-FFF2-40B4-BE49-F238E27FC236}">
                  <a16:creationId xmlns:a16="http://schemas.microsoft.com/office/drawing/2014/main" id="{E3D18CD4-C8CD-40EF-B863-4931895433A2}"/>
                </a:ext>
              </a:extLst>
            </p:cNvPr>
            <p:cNvSpPr>
              <a:spLocks noChangeShapeType="1"/>
            </p:cNvSpPr>
            <p:nvPr/>
          </p:nvSpPr>
          <p:spPr bwMode="auto">
            <a:xfrm>
              <a:off x="1200" y="3543"/>
              <a:ext cx="2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A11EEFBF-C66D-4641-B558-5334D6631ACC}"/>
              </a:ext>
            </a:extLst>
          </p:cNvPr>
          <p:cNvSpPr>
            <a:spLocks noGrp="1" noChangeArrowheads="1"/>
          </p:cNvSpPr>
          <p:nvPr>
            <p:ph type="title" idx="4294967295"/>
          </p:nvPr>
        </p:nvSpPr>
        <p:spPr>
          <a:xfrm>
            <a:off x="762000" y="990600"/>
            <a:ext cx="7772400" cy="685800"/>
          </a:xfrm>
          <a:noFill/>
          <a:ln/>
        </p:spPr>
        <p:txBody>
          <a:bodyPr>
            <a:normAutofit fontScale="90000"/>
          </a:bodyPr>
          <a:lstStyle/>
          <a:p>
            <a:r>
              <a:rPr lang="zh-CN" altLang="en-US">
                <a:solidFill>
                  <a:srgbClr val="1625B2"/>
                </a:solidFill>
                <a:ea typeface="楷体_GB2312" pitchFamily="49" charset="-122"/>
              </a:rPr>
              <a:t>采用基本文件目录共享文件方法</a:t>
            </a:r>
          </a:p>
        </p:txBody>
      </p:sp>
      <p:sp>
        <p:nvSpPr>
          <p:cNvPr id="380931" name="Text Box 3">
            <a:extLst>
              <a:ext uri="{FF2B5EF4-FFF2-40B4-BE49-F238E27FC236}">
                <a16:creationId xmlns:a16="http://schemas.microsoft.com/office/drawing/2014/main" id="{FADDFC96-135F-4D7D-8762-7E1237624755}"/>
              </a:ext>
            </a:extLst>
          </p:cNvPr>
          <p:cNvSpPr txBox="1">
            <a:spLocks noChangeArrowheads="1"/>
          </p:cNvSpPr>
          <p:nvPr/>
        </p:nvSpPr>
        <p:spPr bwMode="auto">
          <a:xfrm>
            <a:off x="685800" y="91440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175" indent="26988">
              <a:defRPr kumimoji="1" sz="2400">
                <a:solidFill>
                  <a:schemeClr val="tx1"/>
                </a:solidFill>
                <a:latin typeface="Arial Narrow" panose="020B0606020202030204" pitchFamily="34" charset="0"/>
                <a:ea typeface="宋体" panose="02010600030101010101" pitchFamily="2" charset="-122"/>
              </a:defRPr>
            </a:lvl1pPr>
            <a:lvl2pPr marL="1162050" indent="-457200">
              <a:defRPr kumimoji="1" sz="2400">
                <a:solidFill>
                  <a:schemeClr val="tx1"/>
                </a:solidFill>
                <a:latin typeface="Arial Narrow" panose="020B0606020202030204" pitchFamily="34" charset="0"/>
                <a:ea typeface="宋体" panose="02010600030101010101" pitchFamily="2" charset="-122"/>
              </a:defRPr>
            </a:lvl2pPr>
            <a:lvl3pPr marL="1809750" indent="-457200">
              <a:defRPr kumimoji="1" sz="2400">
                <a:solidFill>
                  <a:schemeClr val="tx1"/>
                </a:solidFill>
                <a:latin typeface="Arial Narrow" panose="020B0606020202030204" pitchFamily="34" charset="0"/>
                <a:ea typeface="宋体" panose="02010600030101010101" pitchFamily="2" charset="-122"/>
              </a:defRPr>
            </a:lvl3pPr>
            <a:lvl4pPr marL="2457450" indent="-457200">
              <a:defRPr kumimoji="1" sz="2400">
                <a:solidFill>
                  <a:schemeClr val="tx1"/>
                </a:solidFill>
                <a:latin typeface="Arial Narrow" panose="020B0606020202030204" pitchFamily="34" charset="0"/>
                <a:ea typeface="宋体" panose="02010600030101010101" pitchFamily="2" charset="-122"/>
              </a:defRPr>
            </a:lvl4pPr>
            <a:lvl5pPr marL="3105150" indent="-457200">
              <a:defRPr kumimoji="1" sz="2400">
                <a:solidFill>
                  <a:schemeClr val="tx1"/>
                </a:solidFill>
                <a:latin typeface="Arial Narrow" panose="020B0606020202030204" pitchFamily="34" charset="0"/>
                <a:ea typeface="宋体" panose="02010600030101010101" pitchFamily="2" charset="-122"/>
              </a:defRPr>
            </a:lvl5pPr>
            <a:lvl6pPr marL="35623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40195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4767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9339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pPr>
            <a:endParaRPr lang="zh-CN" altLang="en-US" b="1">
              <a:latin typeface="Times New Roman" panose="02020603050405020304" pitchFamily="18" charset="0"/>
            </a:endParaRPr>
          </a:p>
        </p:txBody>
      </p:sp>
      <p:sp>
        <p:nvSpPr>
          <p:cNvPr id="380932" name="Text Box 4">
            <a:extLst>
              <a:ext uri="{FF2B5EF4-FFF2-40B4-BE49-F238E27FC236}">
                <a16:creationId xmlns:a16="http://schemas.microsoft.com/office/drawing/2014/main" id="{320A4D72-4025-4297-8086-68E6DEAF003D}"/>
              </a:ext>
            </a:extLst>
          </p:cNvPr>
          <p:cNvSpPr txBox="1">
            <a:spLocks noChangeArrowheads="1"/>
          </p:cNvSpPr>
          <p:nvPr/>
        </p:nvSpPr>
        <p:spPr bwMode="auto">
          <a:xfrm>
            <a:off x="1143000" y="2133600"/>
            <a:ext cx="6096000" cy="946150"/>
          </a:xfrm>
          <a:prstGeom prst="rect">
            <a:avLst/>
          </a:prstGeom>
          <a:solidFill>
            <a:srgbClr val="F6E0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buFont typeface="Wingdings" panose="05000000000000000000" pitchFamily="2" charset="2"/>
              <a:buNone/>
            </a:pPr>
            <a:r>
              <a:rPr lang="zh-CN" altLang="en-US" sz="2800" b="1">
                <a:latin typeface="楷体_GB2312" pitchFamily="49" charset="-122"/>
                <a:ea typeface="楷体_GB2312" pitchFamily="49" charset="-122"/>
              </a:rPr>
              <a:t>利用不同</a:t>
            </a:r>
            <a:r>
              <a:rPr lang="en-US" altLang="zh-CN" sz="2800" b="1">
                <a:latin typeface="楷体_GB2312" pitchFamily="49" charset="-122"/>
                <a:ea typeface="楷体_GB2312" pitchFamily="49" charset="-122"/>
              </a:rPr>
              <a:t>SFD</a:t>
            </a:r>
            <a:r>
              <a:rPr lang="zh-CN" altLang="en-US" sz="2800" b="1">
                <a:latin typeface="楷体_GB2312" pitchFamily="49" charset="-122"/>
                <a:ea typeface="楷体_GB2312" pitchFamily="49" charset="-122"/>
              </a:rPr>
              <a:t>的表目中对应同一</a:t>
            </a:r>
            <a:r>
              <a:rPr lang="en-US" altLang="zh-CN" sz="2800" b="1">
                <a:latin typeface="楷体_GB2312" pitchFamily="49" charset="-122"/>
                <a:ea typeface="楷体_GB2312" pitchFamily="49" charset="-122"/>
              </a:rPr>
              <a:t>ID</a:t>
            </a:r>
            <a:r>
              <a:rPr lang="zh-CN" altLang="en-US" sz="2800" b="1">
                <a:latin typeface="楷体_GB2312" pitchFamily="49" charset="-122"/>
                <a:ea typeface="楷体_GB2312" pitchFamily="49" charset="-122"/>
              </a:rPr>
              <a:t>来共享同一物理文件</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254139-BB17-477B-910E-1BAFE3781E2B}"/>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0A8694EE-37A2-424E-842B-8AACF4720992}"/>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756996F2-621F-40D8-A167-484D01B77E12}"/>
              </a:ext>
            </a:extLst>
          </p:cNvPr>
          <p:cNvSpPr txBox="1">
            <a:spLocks noChangeArrowheads="1"/>
          </p:cNvSpPr>
          <p:nvPr/>
        </p:nvSpPr>
        <p:spPr>
          <a:xfrm>
            <a:off x="628650" y="1811513"/>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Times New Roman" panose="02020603050405020304" pitchFamily="18" charset="0"/>
              </a:rPr>
              <a:t>对拥有权限的用户，应该让其进行相应操作，否则，应禁止。</a:t>
            </a:r>
          </a:p>
          <a:p>
            <a:r>
              <a:rPr lang="zh-CN" altLang="en-US">
                <a:latin typeface="宋体" panose="02010600030101010101" pitchFamily="2" charset="-122"/>
              </a:rPr>
              <a:t> 对用户进行分类</a:t>
            </a:r>
            <a:r>
              <a:rPr lang="zh-CN" altLang="en-US"/>
              <a:t> </a:t>
            </a:r>
          </a:p>
          <a:p>
            <a:r>
              <a:rPr lang="zh-CN" altLang="en-US">
                <a:latin typeface="宋体" panose="02010600030101010101" pitchFamily="2" charset="-122"/>
              </a:rPr>
              <a:t> 对访问权限分类</a:t>
            </a:r>
            <a:r>
              <a:rPr lang="zh-CN" altLang="en-US"/>
              <a:t> </a:t>
            </a:r>
          </a:p>
          <a:p>
            <a:r>
              <a:rPr lang="zh-CN" altLang="en-US">
                <a:latin typeface="宋体" panose="02010600030101010101" pitchFamily="2" charset="-122"/>
              </a:rPr>
              <a:t> 用访问控制矩阵实现文件保护</a:t>
            </a:r>
            <a:r>
              <a:rPr lang="zh-CN" altLang="en-US"/>
              <a:t> </a:t>
            </a:r>
          </a:p>
          <a:p>
            <a:r>
              <a:rPr lang="zh-CN" altLang="en-US">
                <a:latin typeface="宋体" panose="02010600030101010101" pitchFamily="2" charset="-122"/>
              </a:rPr>
              <a:t> 存取控制表实现文件保护</a:t>
            </a:r>
            <a:r>
              <a:rPr lang="zh-CN" altLang="en-US"/>
              <a:t> </a:t>
            </a:r>
          </a:p>
          <a:p>
            <a:r>
              <a:rPr lang="zh-CN" altLang="en-US">
                <a:latin typeface="宋体" panose="02010600030101010101" pitchFamily="2" charset="-122"/>
              </a:rPr>
              <a:t> 用户权限表实现文件保护</a:t>
            </a:r>
            <a:r>
              <a:rPr lang="zh-CN" altLang="en-US"/>
              <a:t> </a:t>
            </a:r>
          </a:p>
          <a:p>
            <a:r>
              <a:rPr lang="zh-CN" altLang="en-US">
                <a:latin typeface="宋体" panose="02010600030101010101" pitchFamily="2" charset="-122"/>
              </a:rPr>
              <a:t> 用口令实现文件保护</a:t>
            </a:r>
            <a:endParaRPr lang="zh-CN" altLang="en-US" dirty="0">
              <a:latin typeface="宋体" panose="02010600030101010101" pitchFamily="2" charset="-122"/>
            </a:endParaRPr>
          </a:p>
        </p:txBody>
      </p:sp>
    </p:spTree>
    <p:extLst>
      <p:ext uri="{BB962C8B-B14F-4D97-AF65-F5344CB8AC3E}">
        <p14:creationId xmlns:p14="http://schemas.microsoft.com/office/powerpoint/2010/main" val="3059340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46A927-97B8-46B9-AA6C-DE27AF0194B1}"/>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2D6D36CB-A352-4E04-8538-C0A5706850CA}"/>
              </a:ext>
            </a:extLst>
          </p:cNvPr>
          <p:cNvSpPr>
            <a:spLocks noGrp="1"/>
          </p:cNvSpPr>
          <p:nvPr>
            <p:ph sz="quarter" idx="13"/>
          </p:nvPr>
        </p:nvSpPr>
        <p:spPr/>
        <p:txBody>
          <a:bodyPr/>
          <a:lstStyle/>
          <a:p>
            <a:r>
              <a:rPr lang="zh-CN" altLang="en-US" dirty="0">
                <a:latin typeface="宋体" panose="02010600030101010101" pitchFamily="2" charset="-122"/>
              </a:rPr>
              <a:t>对用户进行分类</a:t>
            </a:r>
            <a:r>
              <a:rPr lang="zh-CN" altLang="en-US" dirty="0"/>
              <a:t> </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764AA4EB-1338-4D5A-A720-97EBA8752C89}"/>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a:latin typeface="宋体" panose="02010600030101010101" pitchFamily="2" charset="-122"/>
              </a:rPr>
              <a:t>按用户对文件访问权力的差别把用户分成几类，然后对每个文件规定各类用户的存取权限。通常将用户分成三类:</a:t>
            </a:r>
          </a:p>
          <a:p>
            <a:pPr lvl="1" algn="just"/>
            <a:r>
              <a:rPr lang="zh-CN" altLang="en-US">
                <a:latin typeface="宋体" panose="02010600030101010101" pitchFamily="2" charset="-122"/>
              </a:rPr>
              <a:t>文件主</a:t>
            </a:r>
            <a:r>
              <a:rPr lang="en-US" altLang="zh-CN">
                <a:latin typeface="宋体" panose="02010600030101010101" pitchFamily="2" charset="-122"/>
              </a:rPr>
              <a:t>owner</a:t>
            </a:r>
          </a:p>
          <a:p>
            <a:pPr lvl="1" algn="just"/>
            <a:r>
              <a:rPr lang="zh-CN" altLang="en-US">
                <a:latin typeface="宋体" panose="02010600030101010101" pitchFamily="2" charset="-122"/>
              </a:rPr>
              <a:t>文件主的同组用户或合作用户</a:t>
            </a:r>
            <a:r>
              <a:rPr lang="en-US" altLang="zh-CN">
                <a:latin typeface="宋体" panose="02010600030101010101" pitchFamily="2" charset="-122"/>
              </a:rPr>
              <a:t>group</a:t>
            </a:r>
          </a:p>
          <a:p>
            <a:pPr lvl="1" algn="just"/>
            <a:r>
              <a:rPr lang="zh-CN" altLang="en-US">
                <a:latin typeface="宋体" panose="02010600030101010101" pitchFamily="2" charset="-122"/>
              </a:rPr>
              <a:t>其它用户</a:t>
            </a:r>
            <a:r>
              <a:rPr lang="zh-CN" altLang="en-US"/>
              <a:t> </a:t>
            </a:r>
            <a:r>
              <a:rPr lang="en-US" altLang="zh-CN"/>
              <a:t>others</a:t>
            </a:r>
            <a:endParaRPr lang="en-US" altLang="zh-CN" dirty="0"/>
          </a:p>
        </p:txBody>
      </p:sp>
    </p:spTree>
    <p:extLst>
      <p:ext uri="{BB962C8B-B14F-4D97-AF65-F5344CB8AC3E}">
        <p14:creationId xmlns:p14="http://schemas.microsoft.com/office/powerpoint/2010/main" val="2138333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46A927-97B8-46B9-AA6C-DE27AF0194B1}"/>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2D6D36CB-A352-4E04-8538-C0A5706850CA}"/>
              </a:ext>
            </a:extLst>
          </p:cNvPr>
          <p:cNvSpPr>
            <a:spLocks noGrp="1"/>
          </p:cNvSpPr>
          <p:nvPr>
            <p:ph sz="quarter" idx="13"/>
          </p:nvPr>
        </p:nvSpPr>
        <p:spPr/>
        <p:txBody>
          <a:bodyPr/>
          <a:lstStyle/>
          <a:p>
            <a:r>
              <a:rPr lang="zh-CN" altLang="en-US" dirty="0">
                <a:latin typeface="宋体" panose="02010600030101010101" pitchFamily="2" charset="-122"/>
              </a:rPr>
              <a:t>对访问权限进行分类</a:t>
            </a:r>
            <a:r>
              <a:rPr lang="zh-CN" altLang="en-US" dirty="0"/>
              <a:t> </a:t>
            </a:r>
          </a:p>
        </p:txBody>
      </p:sp>
      <p:sp>
        <p:nvSpPr>
          <p:cNvPr id="5" name="Rectangle 3" descr="Rectangle: Click to edit Master text styles&#10;Second level&#10;Third level&#10;Fourth level&#10;Fifth level">
            <a:extLst>
              <a:ext uri="{FF2B5EF4-FFF2-40B4-BE49-F238E27FC236}">
                <a16:creationId xmlns:a16="http://schemas.microsoft.com/office/drawing/2014/main" id="{2DA04730-B984-4277-9B36-9BB3DA7FD132}"/>
              </a:ext>
            </a:extLst>
          </p:cNvPr>
          <p:cNvSpPr txBox="1">
            <a:spLocks noChangeArrowheads="1"/>
          </p:cNvSpPr>
          <p:nvPr/>
        </p:nvSpPr>
        <p:spPr>
          <a:xfrm>
            <a:off x="628650" y="1825625"/>
            <a:ext cx="78867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a:latin typeface="宋体" panose="02010600030101010101" pitchFamily="2" charset="-122"/>
              </a:rPr>
              <a:t>对文件的访问系统首先要检查访问权限，只允许合法的用户访问。文件的存取权限一般有以下几种:</a:t>
            </a:r>
          </a:p>
          <a:p>
            <a:pPr lvl="1" algn="just"/>
            <a:r>
              <a:rPr lang="zh-CN" altLang="en-US">
                <a:latin typeface="宋体" panose="02010600030101010101" pitchFamily="2" charset="-122"/>
              </a:rPr>
              <a:t>仅允许执行 (</a:t>
            </a:r>
            <a:r>
              <a:rPr lang="en-US" altLang="zh-CN">
                <a:latin typeface="宋体" panose="02010600030101010101" pitchFamily="2" charset="-122"/>
              </a:rPr>
              <a:t>E)。</a:t>
            </a:r>
          </a:p>
          <a:p>
            <a:pPr lvl="1" algn="just"/>
            <a:r>
              <a:rPr lang="zh-CN" altLang="en-US">
                <a:latin typeface="宋体" panose="02010600030101010101" pitchFamily="2" charset="-122"/>
              </a:rPr>
              <a:t>仅允许读 (</a:t>
            </a:r>
            <a:r>
              <a:rPr lang="en-US" altLang="zh-CN">
                <a:latin typeface="宋体" panose="02010600030101010101" pitchFamily="2" charset="-122"/>
              </a:rPr>
              <a:t>R)。</a:t>
            </a:r>
          </a:p>
          <a:p>
            <a:pPr lvl="1" algn="just"/>
            <a:r>
              <a:rPr lang="zh-CN" altLang="en-US">
                <a:latin typeface="宋体" panose="02010600030101010101" pitchFamily="2" charset="-122"/>
              </a:rPr>
              <a:t>仅允许写 (</a:t>
            </a:r>
            <a:r>
              <a:rPr lang="en-US" altLang="zh-CN">
                <a:latin typeface="宋体" panose="02010600030101010101" pitchFamily="2" charset="-122"/>
              </a:rPr>
              <a:t>W)</a:t>
            </a:r>
          </a:p>
          <a:p>
            <a:pPr lvl="1" algn="just"/>
            <a:r>
              <a:rPr lang="zh-CN" altLang="en-US">
                <a:latin typeface="宋体" panose="02010600030101010101" pitchFamily="2" charset="-122"/>
              </a:rPr>
              <a:t>仅允许在文件尾写 (</a:t>
            </a:r>
            <a:r>
              <a:rPr lang="en-US" altLang="zh-CN">
                <a:latin typeface="宋体" panose="02010600030101010101" pitchFamily="2" charset="-122"/>
              </a:rPr>
              <a:t>A)</a:t>
            </a:r>
          </a:p>
          <a:p>
            <a:pPr lvl="1" algn="just"/>
            <a:r>
              <a:rPr lang="zh-CN" altLang="en-US">
                <a:latin typeface="宋体" panose="02010600030101010101" pitchFamily="2" charset="-122"/>
              </a:rPr>
              <a:t>仅允许对文件进行修改（</a:t>
            </a:r>
            <a:r>
              <a:rPr lang="en-US" altLang="zh-CN">
                <a:latin typeface="宋体" panose="02010600030101010101" pitchFamily="2" charset="-122"/>
              </a:rPr>
              <a:t>U）</a:t>
            </a:r>
          </a:p>
          <a:p>
            <a:pPr lvl="1" algn="just"/>
            <a:r>
              <a:rPr lang="zh-CN" altLang="en-US">
                <a:latin typeface="宋体" panose="02010600030101010101" pitchFamily="2" charset="-122"/>
              </a:rPr>
              <a:t>允许改变文件的存取枚限（</a:t>
            </a:r>
            <a:r>
              <a:rPr lang="en-US" altLang="zh-CN">
                <a:latin typeface="宋体" panose="02010600030101010101" pitchFamily="2" charset="-122"/>
              </a:rPr>
              <a:t>C）</a:t>
            </a:r>
          </a:p>
          <a:p>
            <a:pPr lvl="1" algn="just"/>
            <a:r>
              <a:rPr lang="zh-CN" altLang="en-US">
                <a:latin typeface="宋体" panose="02010600030101010101" pitchFamily="2" charset="-122"/>
              </a:rPr>
              <a:t>允许取消文件（</a:t>
            </a:r>
            <a:r>
              <a:rPr lang="en-US" altLang="zh-CN">
                <a:latin typeface="宋体" panose="02010600030101010101" pitchFamily="2" charset="-122"/>
              </a:rPr>
              <a:t>D）</a:t>
            </a:r>
          </a:p>
          <a:p>
            <a:pPr lvl="1" algn="just"/>
            <a:r>
              <a:rPr lang="zh-CN" altLang="en-US">
                <a:solidFill>
                  <a:schemeClr val="hlink"/>
                </a:solidFill>
                <a:latin typeface="宋体" panose="02010600030101010101" pitchFamily="2" charset="-122"/>
              </a:rPr>
              <a:t>这几种权限的组合。</a:t>
            </a:r>
            <a:r>
              <a:rPr lang="zh-CN" altLang="en-US">
                <a:solidFill>
                  <a:schemeClr val="hlink"/>
                </a:solidFill>
              </a:rPr>
              <a:t> </a:t>
            </a:r>
            <a:endParaRPr lang="zh-CN" altLang="en-US" dirty="0">
              <a:solidFill>
                <a:schemeClr val="hlink"/>
              </a:solidFill>
            </a:endParaRPr>
          </a:p>
        </p:txBody>
      </p:sp>
    </p:spTree>
    <p:extLst>
      <p:ext uri="{BB962C8B-B14F-4D97-AF65-F5344CB8AC3E}">
        <p14:creationId xmlns:p14="http://schemas.microsoft.com/office/powerpoint/2010/main" val="2900655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AD6470-CEF5-40AF-AE2B-DBF61A3E412A}"/>
              </a:ext>
            </a:extLst>
          </p:cNvPr>
          <p:cNvSpPr>
            <a:spLocks noGrp="1"/>
          </p:cNvSpPr>
          <p:nvPr>
            <p:ph type="body" sz="quarter" idx="12"/>
          </p:nvPr>
        </p:nvSpPr>
        <p:spPr/>
        <p:txBody>
          <a:bodyPr/>
          <a:lstStyle/>
          <a:p>
            <a:r>
              <a:rPr lang="zh-CN" altLang="en-US" dirty="0">
                <a:latin typeface="宋体" panose="02010600030101010101" pitchFamily="2" charset="-122"/>
              </a:rPr>
              <a:t>文件的分类</a:t>
            </a:r>
            <a:endParaRPr lang="zh-CN" altLang="en-US" dirty="0"/>
          </a:p>
        </p:txBody>
      </p:sp>
      <p:sp>
        <p:nvSpPr>
          <p:cNvPr id="3" name="内容占位符 2">
            <a:extLst>
              <a:ext uri="{FF2B5EF4-FFF2-40B4-BE49-F238E27FC236}">
                <a16:creationId xmlns:a16="http://schemas.microsoft.com/office/drawing/2014/main" id="{F6C947BF-B2EA-4F35-AB90-E1C421B6818F}"/>
              </a:ext>
            </a:extLst>
          </p:cNvPr>
          <p:cNvSpPr>
            <a:spLocks noGrp="1"/>
          </p:cNvSpPr>
          <p:nvPr>
            <p:ph sz="quarter" idx="13"/>
          </p:nvPr>
        </p:nvSpPr>
        <p:spPr>
          <a:xfrm>
            <a:off x="638177" y="1304138"/>
            <a:ext cx="8005763" cy="4618490"/>
          </a:xfrm>
        </p:spPr>
        <p:txBody>
          <a:bodyPr/>
          <a:lstStyle/>
          <a:p>
            <a:pPr algn="just"/>
            <a:r>
              <a:rPr lang="zh-CN" altLang="en-US" dirty="0">
                <a:latin typeface="宋体" panose="02010600030101010101" pitchFamily="2" charset="-122"/>
              </a:rPr>
              <a:t>从按文件的操作保护分类</a:t>
            </a:r>
          </a:p>
          <a:p>
            <a:pPr lvl="1" algn="just"/>
            <a:r>
              <a:rPr lang="zh-CN" altLang="en-US" dirty="0">
                <a:latin typeface="宋体" panose="02010600030101010101" pitchFamily="2" charset="-122"/>
              </a:rPr>
              <a:t>只读文件: 只允许进行读操作。</a:t>
            </a:r>
          </a:p>
          <a:p>
            <a:pPr lvl="1" algn="just"/>
            <a:r>
              <a:rPr lang="zh-CN" altLang="en-US" dirty="0">
                <a:latin typeface="宋体" panose="02010600030101010101" pitchFamily="2" charset="-122"/>
              </a:rPr>
              <a:t>读写文件: 允许进行读写操作。</a:t>
            </a:r>
          </a:p>
          <a:p>
            <a:pPr lvl="1" algn="just"/>
            <a:r>
              <a:rPr lang="zh-CN" altLang="en-US" dirty="0">
                <a:latin typeface="宋体" panose="02010600030101010101" pitchFamily="2" charset="-122"/>
              </a:rPr>
              <a:t>不保护文件: 不作任何操作限制。</a:t>
            </a:r>
          </a:p>
          <a:p>
            <a:endParaRPr lang="zh-CN" altLang="en-US" dirty="0"/>
          </a:p>
        </p:txBody>
      </p:sp>
    </p:spTree>
    <p:extLst>
      <p:ext uri="{BB962C8B-B14F-4D97-AF65-F5344CB8AC3E}">
        <p14:creationId xmlns:p14="http://schemas.microsoft.com/office/powerpoint/2010/main" val="3317511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文件的保护</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638177" y="1816382"/>
            <a:ext cx="7349376" cy="4016484"/>
          </a:xfrm>
          <a:prstGeom prst="rect">
            <a:avLst/>
          </a:prstGeom>
        </p:spPr>
        <p:txBody>
          <a:bodyPr wrap="square">
            <a:spAutoFit/>
          </a:bodyPr>
          <a:lstStyle/>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文件系统应该提供给文件特定的访问权限，如</a:t>
            </a:r>
            <a:r>
              <a:rPr lang="zh-CN" altLang="en-US"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读：从文件中读。</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写：向文件中写。</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执行：将文件装入内存并执行。</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添加：将新信息添加到文件结尾部分。</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删除：删除文件，释放空间。</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列表清单：列出文件名和文件属性。</a:t>
            </a:r>
            <a:endPar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lvl="0">
              <a:lnSpc>
                <a:spcPct val="125000"/>
              </a:lnSpc>
              <a:buSzPts val="1000"/>
              <a:tabLst>
                <a:tab pos="457200" algn="l"/>
              </a:tabLst>
            </a:pP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此外还可以对文件的重命名、复制、编辑等加以控制。这些高层的功能可以通过系统程序调用低层系统调用来实现。保护可以只在低层提供。</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4149180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82267" y="2259422"/>
            <a:ext cx="7787600" cy="3323987"/>
          </a:xfrm>
          <a:prstGeom prst="rect">
            <a:avLst/>
          </a:prstGeom>
        </p:spPr>
        <p:txBody>
          <a:bodyPr wrap="square">
            <a:spAutoFit/>
          </a:bodyPr>
          <a:lstStyle/>
          <a:p>
            <a:pPr indent="266700">
              <a:lnSpc>
                <a:spcPct val="125000"/>
              </a:lnSpc>
              <a:spcAft>
                <a:spcPts val="0"/>
              </a:spcAft>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文件需要进行合理的保护。可以通过</a:t>
            </a:r>
            <a:r>
              <a:rPr lang="zh-CN" altLang="en-US"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以下方式实现：</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hlinkClick r:id="rId2" action="ppaction://hlinksldjump"/>
              </a:rPr>
              <a:t>口令保护</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hlinkClick r:id="rId2" action="ppaction://hlinksldjump"/>
              </a:rPr>
              <a:t>加密保护</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latin typeface="华文楷体" panose="02010600040101010101" pitchFamily="2" charset="-122"/>
                <a:ea typeface="华文楷体" panose="02010600040101010101" pitchFamily="2" charset="-122"/>
              </a:rPr>
              <a:t>存储控制矩阵</a:t>
            </a:r>
            <a:endParaRPr lang="en-US" altLang="zh-CN" sz="2400" b="1" dirty="0">
              <a:latin typeface="华文楷体" panose="02010600040101010101" pitchFamily="2" charset="-122"/>
              <a:ea typeface="华文楷体" panose="02010600040101010101" pitchFamily="2" charset="-122"/>
            </a:endParaRPr>
          </a:p>
          <a:p>
            <a:pPr marL="342900" indent="-342900">
              <a:lnSpc>
                <a:spcPct val="125000"/>
              </a:lnSpc>
              <a:spcAft>
                <a:spcPts val="0"/>
              </a:spcAft>
              <a:buFont typeface="Wingdings" panose="05000000000000000000" pitchFamily="2" charset="2"/>
              <a:buChar char="p"/>
            </a:pPr>
            <a:r>
              <a:rPr lang="zh-CN" altLang="zh-CN" sz="2400" b="1" dirty="0">
                <a:latin typeface="华文楷体" panose="02010600040101010101" pitchFamily="2" charset="-122"/>
                <a:ea typeface="华文楷体" panose="02010600040101010101" pitchFamily="2" charset="-122"/>
              </a:rPr>
              <a:t>存取控制表</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3982423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779291" y="2027844"/>
            <a:ext cx="7787600" cy="3939540"/>
          </a:xfrm>
          <a:prstGeom prst="rect">
            <a:avLst/>
          </a:prstGeom>
        </p:spPr>
        <p:txBody>
          <a:bodyPr wrap="square">
            <a:spAutoFit/>
          </a:bodyPr>
          <a:lstStyle/>
          <a:p>
            <a:pPr marL="342900" indent="-342900">
              <a:lnSpc>
                <a:spcPct val="125000"/>
              </a:lnSpc>
              <a:spcAft>
                <a:spcPts val="0"/>
              </a:spcAft>
              <a:buFont typeface="Wingdings" panose="05000000000000000000" pitchFamily="2" charset="2"/>
              <a:buChar char="p"/>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口令保护</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spcAft>
                <a:spcPts val="0"/>
              </a:spcAft>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口令保护方式是指：用户在建立一个文件时提供一个口令，系统为其建立</a:t>
            </a:r>
            <a:r>
              <a:rPr lang="en-US" altLang="zh-CN" sz="2000" b="1" dirty="0">
                <a:latin typeface="华文楷体" panose="02010600040101010101" pitchFamily="2" charset="-122"/>
                <a:ea typeface="华文楷体" panose="02010600040101010101" pitchFamily="2" charset="-122"/>
              </a:rPr>
              <a:t>FCB</a:t>
            </a:r>
            <a:r>
              <a:rPr lang="zh-CN" altLang="zh-CN" sz="2000" b="1" dirty="0">
                <a:latin typeface="华文楷体" panose="02010600040101010101" pitchFamily="2" charset="-122"/>
                <a:ea typeface="华文楷体" panose="02010600040101010101" pitchFamily="2" charset="-122"/>
              </a:rPr>
              <a:t>时附上相应口令，同时告诉允许共享该文件的其他用户。用户请求访问时必须提供相应口令</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加密保护</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密码保护方式是指：用户对文件进行加密。用户在将文件写入到存储设备时对文件进行编码加密，在需要读出文件时，对其进行译码解密</a:t>
            </a:r>
            <a:r>
              <a:rPr lang="zh-CN" altLang="en-US"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a:p>
            <a:pPr indent="266700">
              <a:lnSpc>
                <a:spcPct val="125000"/>
              </a:lnSpc>
              <a:spcAft>
                <a:spcPts val="0"/>
              </a:spcAft>
            </a:pPr>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7" name="矩形 6"/>
          <p:cNvSpPr/>
          <p:nvPr/>
        </p:nvSpPr>
        <p:spPr>
          <a:xfrm>
            <a:off x="1403972" y="5374901"/>
            <a:ext cx="7450786"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口令和密码都是防止用户文件被他人存取或窃取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8833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77601" y="1915142"/>
            <a:ext cx="1867819" cy="390941"/>
          </a:xfrm>
          <a:prstGeom prst="rect">
            <a:avLst/>
          </a:prstGeom>
        </p:spPr>
        <p:txBody>
          <a:bodyPr wrap="none">
            <a:spAutoFit/>
          </a:bodyPr>
          <a:lstStyle/>
          <a:p>
            <a:pPr marL="285750" indent="-285750">
              <a:lnSpc>
                <a:spcPct val="125000"/>
              </a:lnSpc>
              <a:spcAft>
                <a:spcPts val="0"/>
              </a:spcAft>
              <a:buFont typeface="Wingdings" panose="05000000000000000000" pitchFamily="2" charset="2"/>
              <a:buChar char="p"/>
            </a:pPr>
            <a:r>
              <a:rPr lang="zh-CN" altLang="zh-CN" b="1" dirty="0">
                <a:solidFill>
                  <a:srgbClr val="0C0CC6"/>
                </a:solidFill>
                <a:latin typeface="宋体" panose="02010600030101010101" pitchFamily="2" charset="-122"/>
                <a:ea typeface="宋体" panose="02010600030101010101" pitchFamily="2" charset="-122"/>
                <a:cs typeface="Arial" panose="020B0604020202020204" pitchFamily="34" charset="0"/>
              </a:rPr>
              <a:t>存储控制矩阵</a:t>
            </a:r>
            <a:endParaRPr lang="zh-CN" altLang="zh-CN" sz="2400" b="1" dirty="0">
              <a:solidFill>
                <a:srgbClr val="0C0CC6"/>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404061313"/>
              </p:ext>
            </p:extLst>
          </p:nvPr>
        </p:nvGraphicFramePr>
        <p:xfrm>
          <a:off x="3496467" y="1472189"/>
          <a:ext cx="4255560" cy="2130732"/>
        </p:xfrm>
        <a:graphic>
          <a:graphicData uri="http://schemas.openxmlformats.org/drawingml/2006/table">
            <a:tbl>
              <a:tblPr firstRow="1" firstCol="1" bandRow="1">
                <a:tableStyleId>{5C22544A-7EE6-4342-B048-85BDC9FD1C3A}</a:tableStyleId>
              </a:tblPr>
              <a:tblGrid>
                <a:gridCol w="851112">
                  <a:extLst>
                    <a:ext uri="{9D8B030D-6E8A-4147-A177-3AD203B41FA5}">
                      <a16:colId xmlns:a16="http://schemas.microsoft.com/office/drawing/2014/main" val="981266796"/>
                    </a:ext>
                  </a:extLst>
                </a:gridCol>
                <a:gridCol w="851112">
                  <a:extLst>
                    <a:ext uri="{9D8B030D-6E8A-4147-A177-3AD203B41FA5}">
                      <a16:colId xmlns:a16="http://schemas.microsoft.com/office/drawing/2014/main" val="2101871947"/>
                    </a:ext>
                  </a:extLst>
                </a:gridCol>
                <a:gridCol w="843068">
                  <a:extLst>
                    <a:ext uri="{9D8B030D-6E8A-4147-A177-3AD203B41FA5}">
                      <a16:colId xmlns:a16="http://schemas.microsoft.com/office/drawing/2014/main" val="1601987454"/>
                    </a:ext>
                  </a:extLst>
                </a:gridCol>
                <a:gridCol w="859156">
                  <a:extLst>
                    <a:ext uri="{9D8B030D-6E8A-4147-A177-3AD203B41FA5}">
                      <a16:colId xmlns:a16="http://schemas.microsoft.com/office/drawing/2014/main" val="243785804"/>
                    </a:ext>
                  </a:extLst>
                </a:gridCol>
                <a:gridCol w="851112">
                  <a:extLst>
                    <a:ext uri="{9D8B030D-6E8A-4147-A177-3AD203B41FA5}">
                      <a16:colId xmlns:a16="http://schemas.microsoft.com/office/drawing/2014/main" val="1846740876"/>
                    </a:ext>
                  </a:extLst>
                </a:gridCol>
              </a:tblGrid>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 File1</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File2</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File3</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File4</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8560364"/>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Jack</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rwx</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8592453"/>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Lily</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8055131"/>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Santa</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indent="114300"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rwx</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418115"/>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Rose</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714321"/>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Mike</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dirty="0">
                          <a:effectLst/>
                          <a:latin typeface="华文楷体" panose="02010600040101010101" pitchFamily="2" charset="-122"/>
                          <a:ea typeface="华文楷体" panose="02010600040101010101" pitchFamily="2" charset="-122"/>
                        </a:rPr>
                        <a:t> </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4001467"/>
                  </a:ext>
                </a:extLst>
              </a:tr>
            </a:tbl>
          </a:graphicData>
        </a:graphic>
      </p:graphicFrame>
      <p:sp>
        <p:nvSpPr>
          <p:cNvPr id="10" name="矩形 9"/>
          <p:cNvSpPr/>
          <p:nvPr/>
        </p:nvSpPr>
        <p:spPr>
          <a:xfrm>
            <a:off x="907877" y="4216400"/>
            <a:ext cx="1627369" cy="390941"/>
          </a:xfrm>
          <a:prstGeom prst="rect">
            <a:avLst/>
          </a:prstGeom>
        </p:spPr>
        <p:txBody>
          <a:bodyPr wrap="none">
            <a:spAutoFit/>
          </a:bodyPr>
          <a:lstStyle/>
          <a:p>
            <a:pPr marL="285750" indent="-285750">
              <a:lnSpc>
                <a:spcPct val="125000"/>
              </a:lnSpc>
              <a:spcAft>
                <a:spcPts val="0"/>
              </a:spcAft>
              <a:buFont typeface="Wingdings" panose="05000000000000000000" pitchFamily="2" charset="2"/>
              <a:buChar char="p"/>
            </a:pPr>
            <a:r>
              <a:rPr lang="zh-CN" altLang="zh-CN" b="1" dirty="0">
                <a:solidFill>
                  <a:srgbClr val="0C0CC6"/>
                </a:solidFill>
                <a:latin typeface="宋体" panose="02010600030101010101" pitchFamily="2" charset="-122"/>
                <a:ea typeface="宋体" panose="02010600030101010101" pitchFamily="2" charset="-122"/>
                <a:cs typeface="Arial" panose="020B0604020202020204" pitchFamily="34" charset="0"/>
              </a:rPr>
              <a:t>存取控制表</a:t>
            </a:r>
            <a:endParaRPr lang="zh-CN" altLang="zh-CN" sz="2400" b="1" dirty="0">
              <a:solidFill>
                <a:srgbClr val="0C0CC6"/>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Text Box 763"/>
          <p:cNvSpPr txBox="1">
            <a:spLocks noChangeArrowheads="1"/>
          </p:cNvSpPr>
          <p:nvPr/>
        </p:nvSpPr>
        <p:spPr bwMode="auto">
          <a:xfrm>
            <a:off x="4813828" y="3669165"/>
            <a:ext cx="2704571" cy="338554"/>
          </a:xfrm>
          <a:prstGeom prst="rect">
            <a:avLst/>
          </a:prstGeom>
          <a:noFill/>
          <a:ln>
            <a:noFill/>
          </a:ln>
        </p:spPr>
        <p:txBody>
          <a:bodyPr rot="0" vert="horz" wrap="square" lIns="91440" tIns="45720" rIns="91440" bIns="45720" anchor="t" anchorCtr="0" upright="1">
            <a:spAutoFit/>
          </a:bodyPr>
          <a:lstStyle/>
          <a:p>
            <a:pPr algn="just">
              <a:spcAft>
                <a:spcPts val="0"/>
              </a:spcAft>
            </a:pPr>
            <a:r>
              <a:rPr lang="zh-CN" sz="1600" kern="100">
                <a:effectLst/>
                <a:latin typeface="Times New Roman" panose="02020603050405020304" pitchFamily="18" charset="0"/>
                <a:ea typeface="宋体" panose="02010600030101010101" pitchFamily="2" charset="-122"/>
                <a:cs typeface="宋体" panose="02010600030101010101" pitchFamily="2" charset="-122"/>
              </a:rPr>
              <a:t>图</a:t>
            </a:r>
            <a:r>
              <a:rPr lang="en-US" sz="1600" kern="100">
                <a:effectLst/>
                <a:latin typeface="Times New Roman" panose="02020603050405020304" pitchFamily="18" charset="0"/>
                <a:ea typeface="宋体" panose="02010600030101010101" pitchFamily="2" charset="-122"/>
                <a:cs typeface="宋体" panose="02010600030101010101" pitchFamily="2" charset="-122"/>
              </a:rPr>
              <a:t>8-19 </a:t>
            </a:r>
            <a:r>
              <a:rPr lang="zh-CN" sz="1600" kern="100">
                <a:effectLst/>
                <a:latin typeface="Times New Roman" panose="02020603050405020304" pitchFamily="18" charset="0"/>
                <a:ea typeface="宋体" panose="02010600030101010101" pitchFamily="2" charset="-122"/>
                <a:cs typeface="宋体" panose="02010600030101010101" pitchFamily="2" charset="-122"/>
              </a:rPr>
              <a:t>存储控制矩阵</a:t>
            </a:r>
          </a:p>
        </p:txBody>
      </p:sp>
      <p:pic>
        <p:nvPicPr>
          <p:cNvPr id="12" name="图片 11"/>
          <p:cNvPicPr>
            <a:picLocks noChangeAspect="1"/>
          </p:cNvPicPr>
          <p:nvPr/>
        </p:nvPicPr>
        <p:blipFill>
          <a:blip r:embed="rId2"/>
          <a:stretch>
            <a:fillRect/>
          </a:stretch>
        </p:blipFill>
        <p:spPr>
          <a:xfrm>
            <a:off x="2535246" y="4007719"/>
            <a:ext cx="2489050" cy="2624508"/>
          </a:xfrm>
          <a:prstGeom prst="rect">
            <a:avLst/>
          </a:prstGeom>
        </p:spPr>
      </p:pic>
    </p:spTree>
    <p:extLst>
      <p:ext uri="{BB962C8B-B14F-4D97-AF65-F5344CB8AC3E}">
        <p14:creationId xmlns:p14="http://schemas.microsoft.com/office/powerpoint/2010/main" val="2178087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9FBEEB9E-53FA-4D0B-A626-5AF8B1E480AB}"/>
              </a:ext>
            </a:extLst>
          </p:cNvPr>
          <p:cNvSpPr>
            <a:spLocks noGrp="1" noChangeArrowheads="1"/>
          </p:cNvSpPr>
          <p:nvPr>
            <p:ph type="title"/>
          </p:nvPr>
        </p:nvSpPr>
        <p:spPr/>
        <p:txBody>
          <a:bodyPr/>
          <a:lstStyle/>
          <a:p>
            <a:r>
              <a:rPr lang="zh-CN" altLang="en-US" sz="3600">
                <a:latin typeface="宋体" panose="02010600030101010101" pitchFamily="2" charset="-122"/>
              </a:rPr>
              <a:t>用访问控制矩阵实现文件保护</a:t>
            </a:r>
            <a:r>
              <a:rPr lang="zh-CN" altLang="en-US"/>
              <a:t> </a:t>
            </a:r>
          </a:p>
        </p:txBody>
      </p:sp>
      <p:sp>
        <p:nvSpPr>
          <p:cNvPr id="145411" name="Rectangle 3" descr="Rectangle: Click to edit Master text styles&#10;Second level&#10;Third level&#10;Fourth level&#10;Fifth level">
            <a:extLst>
              <a:ext uri="{FF2B5EF4-FFF2-40B4-BE49-F238E27FC236}">
                <a16:creationId xmlns:a16="http://schemas.microsoft.com/office/drawing/2014/main" id="{472B292C-6855-4313-8072-F975C3706F47}"/>
              </a:ext>
            </a:extLst>
          </p:cNvPr>
          <p:cNvSpPr>
            <a:spLocks noGrp="1" noChangeArrowheads="1"/>
          </p:cNvSpPr>
          <p:nvPr>
            <p:ph type="body" idx="1"/>
          </p:nvPr>
        </p:nvSpPr>
        <p:spPr>
          <a:xfrm>
            <a:off x="1001713" y="2395538"/>
            <a:ext cx="7608887" cy="3624262"/>
          </a:xfrm>
        </p:spPr>
        <p:txBody>
          <a:bodyPr/>
          <a:lstStyle/>
          <a:p>
            <a:pPr algn="just"/>
            <a:r>
              <a:rPr lang="zh-CN" altLang="en-US">
                <a:latin typeface="宋体" panose="02010600030101010101" pitchFamily="2" charset="-122"/>
              </a:rPr>
              <a:t>一维代表所有用户，一维代表系统中的所有文件。</a:t>
            </a:r>
          </a:p>
          <a:p>
            <a:pPr algn="just"/>
            <a:endParaRPr lang="zh-CN" altLang="en-US">
              <a:latin typeface="宋体" panose="02010600030101010101" pitchFamily="2" charset="-122"/>
            </a:endParaRPr>
          </a:p>
          <a:p>
            <a:pPr algn="just"/>
            <a:r>
              <a:rPr lang="zh-CN" altLang="en-US">
                <a:latin typeface="宋体" panose="02010600030101010101" pitchFamily="2" charset="-122"/>
              </a:rPr>
              <a:t>优点：一目了然</a:t>
            </a:r>
          </a:p>
          <a:p>
            <a:r>
              <a:rPr lang="zh-CN" altLang="en-US">
                <a:latin typeface="宋体" panose="02010600030101010101" pitchFamily="2" charset="-122"/>
              </a:rPr>
              <a:t>缺点：矩阵往往过大。</a:t>
            </a:r>
            <a:r>
              <a:rPr lang="zh-CN" altLang="en-US"/>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52328453-BC8F-484A-9A88-5FAA4B73EE9F}"/>
              </a:ext>
            </a:extLst>
          </p:cNvPr>
          <p:cNvSpPr>
            <a:spLocks noGrp="1" noChangeArrowheads="1"/>
          </p:cNvSpPr>
          <p:nvPr>
            <p:ph type="title"/>
          </p:nvPr>
        </p:nvSpPr>
        <p:spPr/>
        <p:txBody>
          <a:bodyPr/>
          <a:lstStyle/>
          <a:p>
            <a:r>
              <a:rPr lang="zh-CN" altLang="en-US"/>
              <a:t>存取控制矩阵</a:t>
            </a:r>
          </a:p>
        </p:txBody>
      </p:sp>
      <p:graphicFrame>
        <p:nvGraphicFramePr>
          <p:cNvPr id="238595" name="Object 3">
            <a:extLst>
              <a:ext uri="{FF2B5EF4-FFF2-40B4-BE49-F238E27FC236}">
                <a16:creationId xmlns:a16="http://schemas.microsoft.com/office/drawing/2014/main" id="{0E392EA0-A68B-4CEE-867E-0787DA58BF42}"/>
              </a:ext>
            </a:extLst>
          </p:cNvPr>
          <p:cNvGraphicFramePr>
            <a:graphicFrameLocks noGrp="1" noChangeAspect="1"/>
          </p:cNvGraphicFramePr>
          <p:nvPr>
            <p:ph type="body" idx="1"/>
          </p:nvPr>
        </p:nvGraphicFramePr>
        <p:xfrm>
          <a:off x="838200" y="1912938"/>
          <a:ext cx="7772400" cy="4097337"/>
        </p:xfrm>
        <a:graphic>
          <a:graphicData uri="http://schemas.openxmlformats.org/presentationml/2006/ole">
            <mc:AlternateContent xmlns:mc="http://schemas.openxmlformats.org/markup-compatibility/2006">
              <mc:Choice xmlns:v="urn:schemas-microsoft-com:vml" Requires="v">
                <p:oleObj spid="_x0000_s3081" name="位图图像" r:id="rId3" imgW="5969806" imgH="3545651" progId="Paint.Picture">
                  <p:embed/>
                </p:oleObj>
              </mc:Choice>
              <mc:Fallback>
                <p:oleObj name="位图图像" r:id="rId3" imgW="5969806" imgH="3545651" progId="Paint.Picture">
                  <p:embed/>
                  <p:pic>
                    <p:nvPicPr>
                      <p:cNvPr id="238595" name="Object 3">
                        <a:extLst>
                          <a:ext uri="{FF2B5EF4-FFF2-40B4-BE49-F238E27FC236}">
                            <a16:creationId xmlns:a16="http://schemas.microsoft.com/office/drawing/2014/main" id="{0E392EA0-A68B-4CEE-867E-0787DA58B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12938"/>
                        <a:ext cx="7772400" cy="4097337"/>
                      </a:xfrm>
                      <a:prstGeom prst="rect">
                        <a:avLst/>
                      </a:prstGeom>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0111CB3E-4B94-4DFE-A87E-F354E9AB7BA2}"/>
              </a:ext>
            </a:extLst>
          </p:cNvPr>
          <p:cNvSpPr>
            <a:spLocks noGrp="1" noChangeArrowheads="1"/>
          </p:cNvSpPr>
          <p:nvPr>
            <p:ph type="title"/>
          </p:nvPr>
        </p:nvSpPr>
        <p:spPr/>
        <p:txBody>
          <a:bodyPr/>
          <a:lstStyle/>
          <a:p>
            <a:r>
              <a:rPr lang="zh-CN" altLang="en-US" sz="3600">
                <a:latin typeface="宋体" panose="02010600030101010101" pitchFamily="2" charset="-122"/>
              </a:rPr>
              <a:t>存取控制表实现文件保护</a:t>
            </a:r>
            <a:r>
              <a:rPr lang="zh-CN" altLang="en-US"/>
              <a:t> </a:t>
            </a:r>
          </a:p>
        </p:txBody>
      </p:sp>
      <p:graphicFrame>
        <p:nvGraphicFramePr>
          <p:cNvPr id="146435" name="Object 3">
            <a:extLst>
              <a:ext uri="{FF2B5EF4-FFF2-40B4-BE49-F238E27FC236}">
                <a16:creationId xmlns:a16="http://schemas.microsoft.com/office/drawing/2014/main" id="{11CFF4D3-C8D7-4B21-BB1B-B78B1D91923A}"/>
              </a:ext>
            </a:extLst>
          </p:cNvPr>
          <p:cNvGraphicFramePr>
            <a:graphicFrameLocks noGrp="1" noChangeAspect="1"/>
          </p:cNvGraphicFramePr>
          <p:nvPr>
            <p:ph type="body" idx="1"/>
          </p:nvPr>
        </p:nvGraphicFramePr>
        <p:xfrm>
          <a:off x="2682875" y="1773238"/>
          <a:ext cx="4081463" cy="4114800"/>
        </p:xfrm>
        <a:graphic>
          <a:graphicData uri="http://schemas.openxmlformats.org/presentationml/2006/ole">
            <mc:AlternateContent xmlns:mc="http://schemas.openxmlformats.org/markup-compatibility/2006">
              <mc:Choice xmlns:v="urn:schemas-microsoft-com:vml" Requires="v">
                <p:oleObj spid="_x0000_s4105" name="位图图像" r:id="rId3" imgW="2544932" imgH="2890007" progId="Paint.Picture">
                  <p:embed/>
                </p:oleObj>
              </mc:Choice>
              <mc:Fallback>
                <p:oleObj name="位图图像" r:id="rId3" imgW="2544932" imgH="2890007" progId="Paint.Picture">
                  <p:embed/>
                  <p:pic>
                    <p:nvPicPr>
                      <p:cNvPr id="146435" name="Object 3">
                        <a:extLst>
                          <a:ext uri="{FF2B5EF4-FFF2-40B4-BE49-F238E27FC236}">
                            <a16:creationId xmlns:a16="http://schemas.microsoft.com/office/drawing/2014/main" id="{11CFF4D3-C8D7-4B21-BB1B-B78B1D919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773238"/>
                        <a:ext cx="4081463" cy="4114800"/>
                      </a:xfrm>
                      <a:prstGeom prst="rect">
                        <a:avLst/>
                      </a:prstGeom>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BF27A92-E98F-4A60-A3DD-BBDA8224119C}"/>
              </a:ext>
            </a:extLst>
          </p:cNvPr>
          <p:cNvSpPr>
            <a:spLocks noGrp="1" noChangeArrowheads="1"/>
          </p:cNvSpPr>
          <p:nvPr>
            <p:ph type="title"/>
          </p:nvPr>
        </p:nvSpPr>
        <p:spPr/>
        <p:txBody>
          <a:bodyPr/>
          <a:lstStyle/>
          <a:p>
            <a:r>
              <a:rPr lang="zh-CN" altLang="en-US" sz="3600">
                <a:latin typeface="宋体" panose="02010600030101010101" pitchFamily="2" charset="-122"/>
              </a:rPr>
              <a:t>用户权限表实现文件保护</a:t>
            </a:r>
            <a:r>
              <a:rPr lang="zh-CN" altLang="en-US"/>
              <a:t> </a:t>
            </a:r>
          </a:p>
        </p:txBody>
      </p:sp>
      <p:graphicFrame>
        <p:nvGraphicFramePr>
          <p:cNvPr id="147459" name="Object 3">
            <a:extLst>
              <a:ext uri="{FF2B5EF4-FFF2-40B4-BE49-F238E27FC236}">
                <a16:creationId xmlns:a16="http://schemas.microsoft.com/office/drawing/2014/main" id="{90EEAB45-9698-4654-802F-60D79B73139B}"/>
              </a:ext>
            </a:extLst>
          </p:cNvPr>
          <p:cNvGraphicFramePr>
            <a:graphicFrameLocks noGrp="1" noChangeAspect="1"/>
          </p:cNvGraphicFramePr>
          <p:nvPr>
            <p:ph type="body" idx="1"/>
          </p:nvPr>
        </p:nvGraphicFramePr>
        <p:xfrm>
          <a:off x="1981200" y="1524000"/>
          <a:ext cx="4681538" cy="5105400"/>
        </p:xfrm>
        <a:graphic>
          <a:graphicData uri="http://schemas.openxmlformats.org/presentationml/2006/ole">
            <mc:AlternateContent xmlns:mc="http://schemas.openxmlformats.org/markup-compatibility/2006">
              <mc:Choice xmlns:v="urn:schemas-microsoft-com:vml" Requires="v">
                <p:oleObj spid="_x0000_s5129" name="位图图像" r:id="rId3" imgW="2579439" imgH="2812365" progId="Paint.Picture">
                  <p:embed/>
                </p:oleObj>
              </mc:Choice>
              <mc:Fallback>
                <p:oleObj name="位图图像" r:id="rId3" imgW="2579439" imgH="2812365" progId="Paint.Picture">
                  <p:embed/>
                  <p:pic>
                    <p:nvPicPr>
                      <p:cNvPr id="147459" name="Object 3">
                        <a:extLst>
                          <a:ext uri="{FF2B5EF4-FFF2-40B4-BE49-F238E27FC236}">
                            <a16:creationId xmlns:a16="http://schemas.microsoft.com/office/drawing/2014/main" id="{90EEAB45-9698-4654-802F-60D79B73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24000"/>
                        <a:ext cx="4681538" cy="5105400"/>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基本</a:t>
            </a:r>
            <a:r>
              <a:rPr lang="zh-CN" altLang="zh-CN" sz="2400" dirty="0">
                <a:solidFill>
                  <a:srgbClr val="6C0000"/>
                </a:solidFill>
                <a:latin typeface="华文楷体" panose="02010600040101010101" pitchFamily="2" charset="-122"/>
                <a:ea typeface="华文楷体" panose="02010600040101010101" pitchFamily="2" charset="-122"/>
              </a:rPr>
              <a:t>文件</a:t>
            </a:r>
            <a:r>
              <a:rPr lang="zh-CN" altLang="en-US" sz="2400" dirty="0">
                <a:solidFill>
                  <a:srgbClr val="6C0000"/>
                </a:solidFill>
                <a:latin typeface="华文楷体" panose="02010600040101010101" pitchFamily="2" charset="-122"/>
                <a:ea typeface="华文楷体" panose="02010600040101010101" pitchFamily="2" charset="-122"/>
              </a:rPr>
              <a:t>操作</a:t>
            </a:r>
            <a:endParaRPr lang="zh-CN" altLang="zh-CN"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49205"/>
            <a:ext cx="128586" cy="370501"/>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79291" y="1349205"/>
            <a:ext cx="7863590" cy="5170646"/>
          </a:xfrm>
          <a:prstGeom prst="rect">
            <a:avLst/>
          </a:prstGeom>
        </p:spPr>
        <p:txBody>
          <a:bodyPr wrap="square">
            <a:spAutoFit/>
          </a:bodyPr>
          <a:lstStyle/>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1</a:t>
            </a:r>
            <a:r>
              <a:rPr lang="zh-CN" altLang="zh-CN" sz="2400" b="1" kern="100" dirty="0">
                <a:solidFill>
                  <a:srgbClr val="000000"/>
                </a:solidFill>
                <a:latin typeface="华文楷体" panose="02010600040101010101" pitchFamily="2" charset="-122"/>
                <a:ea typeface="华文楷体" panose="02010600040101010101" pitchFamily="2" charset="-122"/>
              </a:rPr>
              <a:t>）创建文件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2</a:t>
            </a:r>
            <a:r>
              <a:rPr lang="zh-CN" altLang="zh-CN" sz="2400" b="1" kern="100" dirty="0">
                <a:solidFill>
                  <a:srgbClr val="000000"/>
                </a:solidFill>
                <a:latin typeface="华文楷体" panose="02010600040101010101" pitchFamily="2" charset="-122"/>
                <a:ea typeface="华文楷体" panose="02010600040101010101" pitchFamily="2" charset="-122"/>
              </a:rPr>
              <a:t>）读文件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3</a:t>
            </a:r>
            <a:r>
              <a:rPr lang="zh-CN" altLang="zh-CN" sz="2400" b="1" kern="100" dirty="0">
                <a:solidFill>
                  <a:srgbClr val="000000"/>
                </a:solidFill>
                <a:latin typeface="华文楷体" panose="02010600040101010101" pitchFamily="2" charset="-122"/>
                <a:ea typeface="华文楷体" panose="02010600040101010101" pitchFamily="2" charset="-122"/>
              </a:rPr>
              <a:t>）写文件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4</a:t>
            </a:r>
            <a:r>
              <a:rPr lang="zh-CN" altLang="zh-CN" sz="2400" b="1" kern="100" dirty="0">
                <a:solidFill>
                  <a:srgbClr val="000000"/>
                </a:solidFill>
                <a:latin typeface="华文楷体" panose="02010600040101010101" pitchFamily="2" charset="-122"/>
                <a:ea typeface="华文楷体" panose="02010600040101010101" pitchFamily="2" charset="-122"/>
              </a:rPr>
              <a:t>）文件内部重定位</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5</a:t>
            </a:r>
            <a:r>
              <a:rPr lang="zh-CN" altLang="zh-CN" sz="2400" b="1" kern="100" dirty="0">
                <a:solidFill>
                  <a:srgbClr val="000000"/>
                </a:solidFill>
                <a:latin typeface="华文楷体" panose="02010600040101010101" pitchFamily="2" charset="-122"/>
                <a:ea typeface="华文楷体" panose="02010600040101010101" pitchFamily="2" charset="-122"/>
              </a:rPr>
              <a:t>）删除文件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6</a:t>
            </a:r>
            <a:r>
              <a:rPr lang="zh-CN" altLang="zh-CN" sz="2400" b="1" kern="100" dirty="0">
                <a:solidFill>
                  <a:srgbClr val="000000"/>
                </a:solidFill>
                <a:latin typeface="华文楷体" panose="02010600040101010101" pitchFamily="2" charset="-122"/>
                <a:ea typeface="华文楷体" panose="02010600040101010101" pitchFamily="2" charset="-122"/>
              </a:rPr>
              <a:t>）截断文件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r>
              <a:rPr lang="zh-CN" altLang="zh-CN" sz="2400" b="1" kern="100" dirty="0">
                <a:solidFill>
                  <a:srgbClr val="000000"/>
                </a:solidFill>
                <a:latin typeface="华文楷体" panose="02010600040101010101" pitchFamily="2" charset="-122"/>
                <a:ea typeface="华文楷体" panose="02010600040101010101" pitchFamily="2" charset="-122"/>
              </a:rPr>
              <a:t>以上几个基本的操作可以组合起来实现其他更为复杂的文件操作，如实现文件的拷贝、获得文件的长度信息、允许用户设置文件属性等功能。</a:t>
            </a:r>
            <a:endParaRPr lang="zh-CN" altLang="zh-CN" sz="2400"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28964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文件打开过程</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2"/>
          <a:stretch>
            <a:fillRect/>
          </a:stretch>
        </p:blipFill>
        <p:spPr>
          <a:xfrm>
            <a:off x="120328" y="1719706"/>
            <a:ext cx="8835567" cy="4682680"/>
          </a:xfrm>
          <a:prstGeom prst="rect">
            <a:avLst/>
          </a:prstGeom>
        </p:spPr>
      </p:pic>
    </p:spTree>
    <p:extLst>
      <p:ext uri="{BB962C8B-B14F-4D97-AF65-F5344CB8AC3E}">
        <p14:creationId xmlns:p14="http://schemas.microsoft.com/office/powerpoint/2010/main" val="246176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64A0F6A-70A1-4B21-9AAA-386FD948974D}"/>
              </a:ext>
            </a:extLst>
          </p:cNvPr>
          <p:cNvSpPr>
            <a:spLocks noGrp="1" noChangeArrowheads="1"/>
          </p:cNvSpPr>
          <p:nvPr>
            <p:ph type="title"/>
          </p:nvPr>
        </p:nvSpPr>
        <p:spPr>
          <a:xfrm>
            <a:off x="685800" y="228600"/>
            <a:ext cx="7772400" cy="685800"/>
          </a:xfrm>
        </p:spPr>
        <p:txBody>
          <a:bodyPr>
            <a:normAutofit fontScale="90000"/>
          </a:bodyPr>
          <a:lstStyle/>
          <a:p>
            <a:pPr eaLnBrk="1" hangingPunct="1"/>
            <a:r>
              <a:rPr lang="en-US" altLang="zh-CN" b="1"/>
              <a:t>Viewing permissions</a:t>
            </a:r>
          </a:p>
        </p:txBody>
      </p:sp>
      <p:sp>
        <p:nvSpPr>
          <p:cNvPr id="70659" name="Rectangle 3">
            <a:extLst>
              <a:ext uri="{FF2B5EF4-FFF2-40B4-BE49-F238E27FC236}">
                <a16:creationId xmlns:a16="http://schemas.microsoft.com/office/drawing/2014/main" id="{2D391B92-5D65-45C3-B812-DC6352CFFC70}"/>
              </a:ext>
            </a:extLst>
          </p:cNvPr>
          <p:cNvSpPr>
            <a:spLocks noGrp="1" noChangeArrowheads="1"/>
          </p:cNvSpPr>
          <p:nvPr>
            <p:ph type="body" idx="1"/>
          </p:nvPr>
        </p:nvSpPr>
        <p:spPr>
          <a:xfrm>
            <a:off x="685800" y="1844675"/>
            <a:ext cx="8229600" cy="4251325"/>
          </a:xfrm>
        </p:spPr>
        <p:txBody>
          <a:bodyPr>
            <a:normAutofit lnSpcReduction="10000"/>
          </a:bodyPr>
          <a:lstStyle/>
          <a:p>
            <a:pPr eaLnBrk="1" hangingPunct="1"/>
            <a:r>
              <a:rPr lang="en-US" altLang="zh-CN" sz="2800"/>
              <a:t>To see the permissions on a file, use the ls command, with the -l option. </a:t>
            </a:r>
          </a:p>
          <a:p>
            <a:pPr eaLnBrk="1" hangingPunct="1"/>
            <a:r>
              <a:rPr lang="en-US" altLang="zh-CN" sz="2800" b="1"/>
              <a:t>EXAMPLE:</a:t>
            </a:r>
            <a:r>
              <a:rPr lang="en-US" altLang="zh-CN" sz="2800"/>
              <a:t> Execute the command </a:t>
            </a:r>
          </a:p>
          <a:p>
            <a:pPr lvl="1" eaLnBrk="1" hangingPunct="1">
              <a:buFontTx/>
              <a:buNone/>
            </a:pPr>
            <a:r>
              <a:rPr lang="en-US" altLang="zh-CN" sz="2400"/>
              <a:t>     ls -l /etc/passwd</a:t>
            </a:r>
          </a:p>
          <a:p>
            <a:pPr eaLnBrk="1" hangingPunct="1">
              <a:buFontTx/>
              <a:buNone/>
            </a:pPr>
            <a:r>
              <a:rPr lang="en-US" altLang="zh-CN" sz="2800"/>
              <a:t>  </a:t>
            </a:r>
            <a:r>
              <a:rPr lang="en-US" altLang="zh-CN" sz="2800">
                <a:solidFill>
                  <a:srgbClr val="FF0000"/>
                </a:solidFill>
              </a:rPr>
              <a:t>-rw-r--r-- 1 root sys 41002 Apr 17 12:05 /etc/passwd </a:t>
            </a:r>
          </a:p>
          <a:p>
            <a:pPr eaLnBrk="1" hangingPunct="1"/>
            <a:r>
              <a:rPr lang="en-US" altLang="zh-CN" sz="2800"/>
              <a:t>The next every three characters describe the permissions of the </a:t>
            </a:r>
          </a:p>
          <a:p>
            <a:pPr lvl="1" eaLnBrk="1" hangingPunct="1"/>
            <a:r>
              <a:rPr lang="en-US" altLang="zh-CN" sz="2400"/>
              <a:t>owner, </a:t>
            </a:r>
          </a:p>
          <a:p>
            <a:pPr lvl="1" eaLnBrk="1" hangingPunct="1"/>
            <a:r>
              <a:rPr lang="en-US" altLang="zh-CN" sz="2400"/>
              <a:t>in the same group as the owner, </a:t>
            </a:r>
          </a:p>
          <a:p>
            <a:pPr lvl="1" eaLnBrk="1" hangingPunct="1"/>
            <a:r>
              <a:rPr lang="en-US" altLang="zh-CN" sz="2400"/>
              <a:t>and all others of the file.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07ACF0-7669-42E7-809B-85A822267AE5}"/>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4" name="Rectangle 3" descr="Rectangle: Click to edit Master text styles&#10;Second level&#10;Third level&#10;Fourth level&#10;Fifth level">
            <a:extLst>
              <a:ext uri="{FF2B5EF4-FFF2-40B4-BE49-F238E27FC236}">
                <a16:creationId xmlns:a16="http://schemas.microsoft.com/office/drawing/2014/main" id="{68F46190-CFBD-4993-AEBD-163AE04579B9}"/>
              </a:ext>
            </a:extLst>
          </p:cNvPr>
          <p:cNvSpPr txBox="1">
            <a:spLocks noChangeArrowheads="1"/>
          </p:cNvSpPr>
          <p:nvPr/>
        </p:nvSpPr>
        <p:spPr>
          <a:xfrm>
            <a:off x="0" y="859902"/>
            <a:ext cx="8925886" cy="4244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400" dirty="0">
                <a:latin typeface="黑体" panose="02010609060101010101" pitchFamily="49" charset="-122"/>
                <a:ea typeface="黑体" panose="02010609060101010101" pitchFamily="49" charset="-122"/>
              </a:rPr>
              <a:t>打开操作</a:t>
            </a:r>
          </a:p>
          <a:p>
            <a:pPr lvl="1">
              <a:lnSpc>
                <a:spcPct val="100000"/>
              </a:lnSpc>
            </a:pPr>
            <a:r>
              <a:rPr lang="zh-CN" altLang="en-US" sz="2000" dirty="0">
                <a:latin typeface="黑体" panose="02010609060101010101" pitchFamily="49" charset="-122"/>
                <a:ea typeface="黑体" panose="02010609060101010101" pitchFamily="49" charset="-122"/>
              </a:rPr>
              <a:t>是指系统将指名文件的属性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包括该文件在外存上的物理位置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从外存拷贝到内存打开文件表的一个表目中，并将该表目的编号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或称为索引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返回给用户</a:t>
            </a:r>
          </a:p>
          <a:p>
            <a:pPr lvl="1">
              <a:lnSpc>
                <a:spcPct val="100000"/>
              </a:lnSpc>
            </a:pPr>
            <a:r>
              <a:rPr lang="zh-CN" altLang="en-US" sz="2000" dirty="0">
                <a:latin typeface="黑体" panose="02010609060101010101" pitchFamily="49" charset="-122"/>
                <a:ea typeface="黑体" panose="02010609060101010101" pitchFamily="49" charset="-122"/>
              </a:rPr>
              <a:t>当用户再要求对该文件进行相应的操作时，便可利用系统所返回的索引号向系统提出操作请求。</a:t>
            </a:r>
          </a:p>
          <a:p>
            <a:pPr lvl="1">
              <a:lnSpc>
                <a:spcPct val="100000"/>
              </a:lnSpc>
            </a:pPr>
            <a:r>
              <a:rPr lang="zh-CN" altLang="en-US" sz="2000" dirty="0">
                <a:latin typeface="黑体" panose="02010609060101010101" pitchFamily="49" charset="-122"/>
                <a:ea typeface="黑体" panose="02010609060101010101" pitchFamily="49" charset="-122"/>
              </a:rPr>
              <a:t>避免了对该文件的再次检索，节省了大量的检索开销，也显著提高了对文件的操作速度。</a:t>
            </a:r>
          </a:p>
          <a:p>
            <a:pPr lvl="1">
              <a:lnSpc>
                <a:spcPct val="100000"/>
              </a:lnSpc>
            </a:pPr>
            <a:r>
              <a:rPr lang="zh-CN" altLang="en-US" sz="2000" dirty="0">
                <a:latin typeface="黑体" panose="02010609060101010101" pitchFamily="49" charset="-122"/>
                <a:ea typeface="黑体" panose="02010609060101010101" pitchFamily="49" charset="-122"/>
              </a:rPr>
              <a:t>建立联系</a:t>
            </a:r>
          </a:p>
          <a:p>
            <a:pPr>
              <a:lnSpc>
                <a:spcPct val="80000"/>
              </a:lnSpc>
            </a:pPr>
            <a:r>
              <a:rPr lang="zh-CN" altLang="en-US" sz="2400" dirty="0">
                <a:latin typeface="黑体" panose="02010609060101010101" pitchFamily="49" charset="-122"/>
                <a:ea typeface="黑体" panose="02010609060101010101" pitchFamily="49" charset="-122"/>
              </a:rPr>
              <a:t>关闭操作</a:t>
            </a:r>
          </a:p>
          <a:p>
            <a:pPr lvl="1">
              <a:lnSpc>
                <a:spcPct val="80000"/>
              </a:lnSpc>
            </a:pP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将文件从打开文件表中的表目上删除掉。</a:t>
            </a:r>
          </a:p>
          <a:p>
            <a:pPr lvl="1">
              <a:lnSpc>
                <a:spcPct val="80000"/>
              </a:lnSpc>
            </a:pPr>
            <a:r>
              <a:rPr lang="zh-CN" altLang="en-US" dirty="0">
                <a:latin typeface="黑体" panose="02010609060101010101" pitchFamily="49" charset="-122"/>
                <a:ea typeface="黑体" panose="02010609060101010101" pitchFamily="49" charset="-122"/>
              </a:rPr>
              <a:t>切断联系 </a:t>
            </a:r>
          </a:p>
        </p:txBody>
      </p:sp>
      <p:sp>
        <p:nvSpPr>
          <p:cNvPr id="7" name="Text Box 5">
            <a:extLst>
              <a:ext uri="{FF2B5EF4-FFF2-40B4-BE49-F238E27FC236}">
                <a16:creationId xmlns:a16="http://schemas.microsoft.com/office/drawing/2014/main" id="{F674671B-96F3-4D70-9263-C9F8D2792CBE}"/>
              </a:ext>
            </a:extLst>
          </p:cNvPr>
          <p:cNvSpPr txBox="1">
            <a:spLocks noChangeArrowheads="1"/>
          </p:cNvSpPr>
          <p:nvPr/>
        </p:nvSpPr>
        <p:spPr bwMode="auto">
          <a:xfrm>
            <a:off x="145497" y="4917379"/>
            <a:ext cx="863489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175" indent="-3175">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buFont typeface="Wingdings" panose="05000000000000000000" pitchFamily="2" charset="2"/>
              <a:buChar char="§"/>
            </a:pPr>
            <a:r>
              <a:rPr lang="zh-CN" altLang="en-US" sz="2000" b="1" dirty="0">
                <a:latin typeface="Times New Roman" panose="02020603050405020304" pitchFamily="18" charset="0"/>
              </a:rPr>
              <a:t>相应的系统调用:</a:t>
            </a:r>
          </a:p>
          <a:p>
            <a:pPr>
              <a:buClr>
                <a:srgbClr val="FF33CC"/>
              </a:buClr>
              <a:buFont typeface="Wingdings" panose="05000000000000000000" pitchFamily="2" charset="2"/>
              <a:buNone/>
            </a:pPr>
            <a:r>
              <a:rPr lang="en-US" altLang="zh-CN" sz="2000" b="1" dirty="0" err="1">
                <a:solidFill>
                  <a:srgbClr val="48A472"/>
                </a:solidFill>
                <a:latin typeface="Times New Roman" panose="02020603050405020304" pitchFamily="18" charset="0"/>
              </a:rPr>
              <a:t>fopen</a:t>
            </a:r>
            <a:r>
              <a:rPr lang="en-US" altLang="zh-CN" sz="2000" b="1" dirty="0">
                <a:solidFill>
                  <a:srgbClr val="48A472"/>
                </a:solidFill>
                <a:latin typeface="Times New Roman" panose="02020603050405020304" pitchFamily="18" charset="0"/>
              </a:rPr>
              <a:t>()：</a:t>
            </a:r>
            <a:r>
              <a:rPr lang="zh-CN" altLang="en-US" sz="2000" b="1" dirty="0">
                <a:latin typeface="Times New Roman" panose="02020603050405020304" pitchFamily="18" charset="0"/>
              </a:rPr>
              <a:t>打开文件，</a:t>
            </a:r>
            <a:r>
              <a:rPr lang="zh-CN" altLang="en-US" sz="2000" b="1" dirty="0">
                <a:solidFill>
                  <a:schemeClr val="tx2"/>
                </a:solidFill>
                <a:latin typeface="Times New Roman" panose="02020603050405020304" pitchFamily="18" charset="0"/>
              </a:rPr>
              <a:t>将对应</a:t>
            </a:r>
            <a:r>
              <a:rPr lang="en-US" altLang="zh-CN" sz="2000" b="1" dirty="0">
                <a:solidFill>
                  <a:schemeClr val="tx2"/>
                </a:solidFill>
                <a:latin typeface="Times New Roman" panose="02020603050405020304" pitchFamily="18" charset="0"/>
              </a:rPr>
              <a:t>SFD</a:t>
            </a:r>
            <a:r>
              <a:rPr lang="zh-CN" altLang="en-US" sz="2000" b="1" dirty="0">
                <a:solidFill>
                  <a:schemeClr val="tx2"/>
                </a:solidFill>
                <a:latin typeface="Times New Roman" panose="02020603050405020304" pitchFamily="18" charset="0"/>
              </a:rPr>
              <a:t>项从盘复制到内存活动名字表，</a:t>
            </a:r>
            <a:r>
              <a:rPr lang="en-US" altLang="zh-CN" sz="2000" b="1" dirty="0">
                <a:solidFill>
                  <a:schemeClr val="tx2"/>
                </a:solidFill>
                <a:latin typeface="Times New Roman" panose="02020603050405020304" pitchFamily="18" charset="0"/>
              </a:rPr>
              <a:t>BFD</a:t>
            </a:r>
          </a:p>
          <a:p>
            <a:pPr>
              <a:buClr>
                <a:srgbClr val="FF33CC"/>
              </a:buClr>
              <a:buFont typeface="Wingdings" panose="05000000000000000000" pitchFamily="2" charset="2"/>
              <a:buNone/>
            </a:pPr>
            <a:r>
              <a:rPr lang="zh-CN" altLang="en-US" sz="2000" b="1" dirty="0">
                <a:solidFill>
                  <a:schemeClr val="tx2"/>
                </a:solidFill>
                <a:latin typeface="Times New Roman" panose="02020603050405020304" pitchFamily="18" charset="0"/>
              </a:rPr>
              <a:t>项复制到内存活动文件表。</a:t>
            </a:r>
            <a:endParaRPr lang="en-US" altLang="zh-CN" sz="2000" b="1" dirty="0">
              <a:solidFill>
                <a:schemeClr val="tx2"/>
              </a:solidFill>
              <a:latin typeface="Times New Roman" panose="02020603050405020304" pitchFamily="18" charset="0"/>
            </a:endParaRPr>
          </a:p>
          <a:p>
            <a:pPr>
              <a:buClr>
                <a:srgbClr val="FF33CC"/>
              </a:buClr>
              <a:buFont typeface="Wingdings" panose="05000000000000000000" pitchFamily="2" charset="2"/>
              <a:buNone/>
            </a:pPr>
            <a:r>
              <a:rPr lang="en-US" altLang="zh-CN" sz="2000" b="1" dirty="0" err="1">
                <a:solidFill>
                  <a:srgbClr val="48A472"/>
                </a:solidFill>
                <a:latin typeface="Times New Roman" panose="02020603050405020304" pitchFamily="18" charset="0"/>
              </a:rPr>
              <a:t>fclose</a:t>
            </a:r>
            <a:r>
              <a:rPr lang="en-US" altLang="zh-CN" sz="2000" b="1" dirty="0">
                <a:solidFill>
                  <a:srgbClr val="48A472"/>
                </a:solidFill>
                <a:latin typeface="Times New Roman" panose="02020603050405020304" pitchFamily="18" charset="0"/>
              </a:rPr>
              <a:t>()：</a:t>
            </a:r>
            <a:r>
              <a:rPr lang="zh-CN" altLang="en-US" sz="2000" b="1" dirty="0">
                <a:latin typeface="Times New Roman" panose="02020603050405020304" pitchFamily="18" charset="0"/>
              </a:rPr>
              <a:t>关闭文件，将文件</a:t>
            </a:r>
            <a:r>
              <a:rPr lang="en-US" altLang="zh-CN" sz="2000" b="1" dirty="0">
                <a:latin typeface="Times New Roman" panose="02020603050405020304" pitchFamily="18" charset="0"/>
              </a:rPr>
              <a:t>I/O</a:t>
            </a:r>
            <a:r>
              <a:rPr lang="zh-CN" altLang="en-US" sz="2000" b="1" dirty="0">
                <a:latin typeface="Times New Roman" panose="02020603050405020304" pitchFamily="18" charset="0"/>
              </a:rPr>
              <a:t>缓冲区写盘，删除文件在内存 的副本</a:t>
            </a:r>
          </a:p>
          <a:p>
            <a:pPr>
              <a:buClr>
                <a:srgbClr val="FF33CC"/>
              </a:buClr>
              <a:buFont typeface="Wingdings" panose="05000000000000000000" pitchFamily="2" charset="2"/>
              <a:buNone/>
            </a:pPr>
            <a:r>
              <a:rPr lang="zh-CN" altLang="en-US" sz="2000" b="1" dirty="0">
                <a:latin typeface="Times New Roman" panose="02020603050405020304" pitchFamily="18" charset="0"/>
              </a:rPr>
              <a:t> (即回收内存空间，回收活动名字表 和 活动文件表中所占表目)。</a:t>
            </a:r>
          </a:p>
        </p:txBody>
      </p:sp>
    </p:spTree>
    <p:extLst>
      <p:ext uri="{BB962C8B-B14F-4D97-AF65-F5344CB8AC3E}">
        <p14:creationId xmlns:p14="http://schemas.microsoft.com/office/powerpoint/2010/main" val="21809938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虚拟文件系统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57557" y="1913462"/>
            <a:ext cx="7755109" cy="1131079"/>
          </a:xfrm>
          <a:prstGeom prst="rect">
            <a:avLst/>
          </a:prstGeom>
        </p:spPr>
        <p:txBody>
          <a:bodyPr wrap="square">
            <a:spAutoFit/>
          </a:bodyPr>
          <a:lstStyle/>
          <a:p>
            <a:pPr indent="314325">
              <a:lnSpc>
                <a:spcPct val="125000"/>
              </a:lnSpc>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虚拟文件系统（</a:t>
            </a:r>
            <a:r>
              <a:rPr lang="en-US" altLang="zh-CN" b="1" kern="0" dirty="0" err="1">
                <a:solidFill>
                  <a:srgbClr val="000000"/>
                </a:solidFill>
                <a:latin typeface="华文楷体" panose="02010600040101010101" pitchFamily="2" charset="-122"/>
                <a:ea typeface="华文楷体" panose="02010600040101010101" pitchFamily="2" charset="-122"/>
                <a:cs typeface="宋体" panose="02010600030101010101" pitchFamily="2" charset="-122"/>
              </a:rPr>
              <a:t>VirtualFileSystem,VFS</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）隐藏了各种硬件的具体细节，把文件系统操作和不同文件系统的具体实现细节分离开来，为所有的设备提供了统一的接口，可支持多达数十种不同的文件系统。</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1320824" y="3044541"/>
            <a:ext cx="6028573" cy="3610259"/>
          </a:xfrm>
          <a:prstGeom prst="rect">
            <a:avLst/>
          </a:prstGeom>
        </p:spPr>
      </p:pic>
    </p:spTree>
    <p:extLst>
      <p:ext uri="{BB962C8B-B14F-4D97-AF65-F5344CB8AC3E}">
        <p14:creationId xmlns:p14="http://schemas.microsoft.com/office/powerpoint/2010/main" val="749129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236" name="Object 4">
            <a:extLst>
              <a:ext uri="{FF2B5EF4-FFF2-40B4-BE49-F238E27FC236}">
                <a16:creationId xmlns:a16="http://schemas.microsoft.com/office/drawing/2014/main" id="{3AB16053-559D-4D4B-BF71-64126065077B}"/>
              </a:ext>
            </a:extLst>
          </p:cNvPr>
          <p:cNvGraphicFramePr>
            <a:graphicFrameLocks noChangeAspect="1"/>
          </p:cNvGraphicFramePr>
          <p:nvPr/>
        </p:nvGraphicFramePr>
        <p:xfrm>
          <a:off x="996950" y="0"/>
          <a:ext cx="7748588" cy="6705600"/>
        </p:xfrm>
        <a:graphic>
          <a:graphicData uri="http://schemas.openxmlformats.org/presentationml/2006/ole">
            <mc:AlternateContent xmlns:mc="http://schemas.openxmlformats.org/markup-compatibility/2006">
              <mc:Choice xmlns:v="urn:schemas-microsoft-com:vml" Requires="v">
                <p:oleObj spid="_x0000_s6153" name="图片" r:id="rId3" imgW="3768840" imgH="4249440" progId="Word.Picture.8">
                  <p:embed/>
                </p:oleObj>
              </mc:Choice>
              <mc:Fallback>
                <p:oleObj name="图片" r:id="rId3" imgW="3768840" imgH="4249440" progId="Word.Picture.8">
                  <p:embed/>
                  <p:pic>
                    <p:nvPicPr>
                      <p:cNvPr id="351236" name="Object 4">
                        <a:extLst>
                          <a:ext uri="{FF2B5EF4-FFF2-40B4-BE49-F238E27FC236}">
                            <a16:creationId xmlns:a16="http://schemas.microsoft.com/office/drawing/2014/main" id="{3AB16053-559D-4D4B-BF71-641260650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50" y="0"/>
                        <a:ext cx="7748588" cy="670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1237" name="Line 5">
            <a:extLst>
              <a:ext uri="{FF2B5EF4-FFF2-40B4-BE49-F238E27FC236}">
                <a16:creationId xmlns:a16="http://schemas.microsoft.com/office/drawing/2014/main" id="{10275764-0C14-4EDD-8A25-8E8E0D5C1C7D}"/>
              </a:ext>
            </a:extLst>
          </p:cNvPr>
          <p:cNvSpPr>
            <a:spLocks noChangeShapeType="1"/>
          </p:cNvSpPr>
          <p:nvPr/>
        </p:nvSpPr>
        <p:spPr bwMode="auto">
          <a:xfrm>
            <a:off x="3203575" y="765175"/>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38" name="Line 6">
            <a:extLst>
              <a:ext uri="{FF2B5EF4-FFF2-40B4-BE49-F238E27FC236}">
                <a16:creationId xmlns:a16="http://schemas.microsoft.com/office/drawing/2014/main" id="{EF587FC5-6A56-4ACA-A1C4-61608F212C74}"/>
              </a:ext>
            </a:extLst>
          </p:cNvPr>
          <p:cNvSpPr>
            <a:spLocks noChangeShapeType="1"/>
          </p:cNvSpPr>
          <p:nvPr/>
        </p:nvSpPr>
        <p:spPr bwMode="auto">
          <a:xfrm>
            <a:off x="3203575" y="1527175"/>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39" name="Line 7">
            <a:extLst>
              <a:ext uri="{FF2B5EF4-FFF2-40B4-BE49-F238E27FC236}">
                <a16:creationId xmlns:a16="http://schemas.microsoft.com/office/drawing/2014/main" id="{E1DFDEB4-17C1-4CB4-8A61-EFB065F210DA}"/>
              </a:ext>
            </a:extLst>
          </p:cNvPr>
          <p:cNvSpPr>
            <a:spLocks noChangeShapeType="1"/>
          </p:cNvSpPr>
          <p:nvPr/>
        </p:nvSpPr>
        <p:spPr bwMode="auto">
          <a:xfrm>
            <a:off x="3203575" y="2349500"/>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0" name="Line 8">
            <a:extLst>
              <a:ext uri="{FF2B5EF4-FFF2-40B4-BE49-F238E27FC236}">
                <a16:creationId xmlns:a16="http://schemas.microsoft.com/office/drawing/2014/main" id="{C8E08053-20B0-4C43-9057-0A5388A55D29}"/>
              </a:ext>
            </a:extLst>
          </p:cNvPr>
          <p:cNvSpPr>
            <a:spLocks noChangeShapeType="1"/>
          </p:cNvSpPr>
          <p:nvPr/>
        </p:nvSpPr>
        <p:spPr bwMode="auto">
          <a:xfrm>
            <a:off x="3203575" y="3113088"/>
            <a:ext cx="0" cy="5032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1" name="Line 9">
            <a:extLst>
              <a:ext uri="{FF2B5EF4-FFF2-40B4-BE49-F238E27FC236}">
                <a16:creationId xmlns:a16="http://schemas.microsoft.com/office/drawing/2014/main" id="{D1F7C902-5AF6-418F-A6D9-5E9002B8797F}"/>
              </a:ext>
            </a:extLst>
          </p:cNvPr>
          <p:cNvSpPr>
            <a:spLocks noChangeShapeType="1"/>
          </p:cNvSpPr>
          <p:nvPr/>
        </p:nvSpPr>
        <p:spPr bwMode="auto">
          <a:xfrm>
            <a:off x="3203575" y="3890963"/>
            <a:ext cx="0" cy="5032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2" name="Line 10">
            <a:extLst>
              <a:ext uri="{FF2B5EF4-FFF2-40B4-BE49-F238E27FC236}">
                <a16:creationId xmlns:a16="http://schemas.microsoft.com/office/drawing/2014/main" id="{BAAEFE08-38D6-4023-BFE2-0AC282A33098}"/>
              </a:ext>
            </a:extLst>
          </p:cNvPr>
          <p:cNvSpPr>
            <a:spLocks noChangeShapeType="1"/>
          </p:cNvSpPr>
          <p:nvPr/>
        </p:nvSpPr>
        <p:spPr bwMode="auto">
          <a:xfrm flipH="1">
            <a:off x="1979613" y="4652963"/>
            <a:ext cx="1079500" cy="62388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3" name="Line 11">
            <a:extLst>
              <a:ext uri="{FF2B5EF4-FFF2-40B4-BE49-F238E27FC236}">
                <a16:creationId xmlns:a16="http://schemas.microsoft.com/office/drawing/2014/main" id="{9D976DE8-5463-4A76-AF05-79F2DBEC4418}"/>
              </a:ext>
            </a:extLst>
          </p:cNvPr>
          <p:cNvSpPr>
            <a:spLocks noChangeShapeType="1"/>
          </p:cNvSpPr>
          <p:nvPr/>
        </p:nvSpPr>
        <p:spPr bwMode="auto">
          <a:xfrm>
            <a:off x="4067175" y="4652963"/>
            <a:ext cx="1081088" cy="62388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4" name="Line 12">
            <a:extLst>
              <a:ext uri="{FF2B5EF4-FFF2-40B4-BE49-F238E27FC236}">
                <a16:creationId xmlns:a16="http://schemas.microsoft.com/office/drawing/2014/main" id="{EB24E1EE-1A51-4039-9283-BDF0BCA96196}"/>
              </a:ext>
            </a:extLst>
          </p:cNvPr>
          <p:cNvSpPr>
            <a:spLocks noChangeShapeType="1"/>
          </p:cNvSpPr>
          <p:nvPr/>
        </p:nvSpPr>
        <p:spPr bwMode="auto">
          <a:xfrm>
            <a:off x="5003800" y="5589588"/>
            <a:ext cx="0" cy="5032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6" name="Line 14">
            <a:extLst>
              <a:ext uri="{FF2B5EF4-FFF2-40B4-BE49-F238E27FC236}">
                <a16:creationId xmlns:a16="http://schemas.microsoft.com/office/drawing/2014/main" id="{2E81DD1C-AE61-44B7-813D-F3CCE00C02EF}"/>
              </a:ext>
            </a:extLst>
          </p:cNvPr>
          <p:cNvSpPr>
            <a:spLocks noChangeShapeType="1"/>
          </p:cNvSpPr>
          <p:nvPr/>
        </p:nvSpPr>
        <p:spPr bwMode="auto">
          <a:xfrm>
            <a:off x="3779838" y="765175"/>
            <a:ext cx="0" cy="50323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7" name="Line 15">
            <a:extLst>
              <a:ext uri="{FF2B5EF4-FFF2-40B4-BE49-F238E27FC236}">
                <a16:creationId xmlns:a16="http://schemas.microsoft.com/office/drawing/2014/main" id="{5B105ABD-7A7A-4FA5-8E9C-92015D820DBD}"/>
              </a:ext>
            </a:extLst>
          </p:cNvPr>
          <p:cNvSpPr>
            <a:spLocks noChangeShapeType="1"/>
          </p:cNvSpPr>
          <p:nvPr/>
        </p:nvSpPr>
        <p:spPr bwMode="auto">
          <a:xfrm>
            <a:off x="3851275" y="1485900"/>
            <a:ext cx="0" cy="50323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8" name="Line 16">
            <a:extLst>
              <a:ext uri="{FF2B5EF4-FFF2-40B4-BE49-F238E27FC236}">
                <a16:creationId xmlns:a16="http://schemas.microsoft.com/office/drawing/2014/main" id="{FC34062A-EBB3-46C7-8EAC-9D66C28C674D}"/>
              </a:ext>
            </a:extLst>
          </p:cNvPr>
          <p:cNvSpPr>
            <a:spLocks noChangeShapeType="1"/>
          </p:cNvSpPr>
          <p:nvPr/>
        </p:nvSpPr>
        <p:spPr bwMode="auto">
          <a:xfrm>
            <a:off x="3910013" y="2306638"/>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9" name="Line 17">
            <a:extLst>
              <a:ext uri="{FF2B5EF4-FFF2-40B4-BE49-F238E27FC236}">
                <a16:creationId xmlns:a16="http://schemas.microsoft.com/office/drawing/2014/main" id="{FE58FFA4-22A1-4766-A5AA-F17009D1453D}"/>
              </a:ext>
            </a:extLst>
          </p:cNvPr>
          <p:cNvSpPr>
            <a:spLocks noChangeShapeType="1"/>
          </p:cNvSpPr>
          <p:nvPr/>
        </p:nvSpPr>
        <p:spPr bwMode="auto">
          <a:xfrm>
            <a:off x="3995738" y="3084513"/>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0" name="Line 18">
            <a:extLst>
              <a:ext uri="{FF2B5EF4-FFF2-40B4-BE49-F238E27FC236}">
                <a16:creationId xmlns:a16="http://schemas.microsoft.com/office/drawing/2014/main" id="{17C53F79-53EC-44EC-86EA-A484361AF0B4}"/>
              </a:ext>
            </a:extLst>
          </p:cNvPr>
          <p:cNvSpPr>
            <a:spLocks noChangeShapeType="1"/>
          </p:cNvSpPr>
          <p:nvPr/>
        </p:nvSpPr>
        <p:spPr bwMode="auto">
          <a:xfrm>
            <a:off x="3995738" y="3862388"/>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1" name="Line 19">
            <a:extLst>
              <a:ext uri="{FF2B5EF4-FFF2-40B4-BE49-F238E27FC236}">
                <a16:creationId xmlns:a16="http://schemas.microsoft.com/office/drawing/2014/main" id="{FFCB9AED-22F7-4E16-8E9E-D3749733347E}"/>
              </a:ext>
            </a:extLst>
          </p:cNvPr>
          <p:cNvSpPr>
            <a:spLocks noChangeShapeType="1"/>
          </p:cNvSpPr>
          <p:nvPr/>
        </p:nvSpPr>
        <p:spPr bwMode="auto">
          <a:xfrm>
            <a:off x="3779838" y="-26988"/>
            <a:ext cx="0" cy="50323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2" name="Line 20">
            <a:extLst>
              <a:ext uri="{FF2B5EF4-FFF2-40B4-BE49-F238E27FC236}">
                <a16:creationId xmlns:a16="http://schemas.microsoft.com/office/drawing/2014/main" id="{B7AEFBB5-9633-4F7D-9C90-AC93B32708CE}"/>
              </a:ext>
            </a:extLst>
          </p:cNvPr>
          <p:cNvSpPr>
            <a:spLocks noChangeShapeType="1"/>
          </p:cNvSpPr>
          <p:nvPr/>
        </p:nvSpPr>
        <p:spPr bwMode="auto">
          <a:xfrm>
            <a:off x="5508625" y="5589588"/>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3" name="Line 21">
            <a:extLst>
              <a:ext uri="{FF2B5EF4-FFF2-40B4-BE49-F238E27FC236}">
                <a16:creationId xmlns:a16="http://schemas.microsoft.com/office/drawing/2014/main" id="{EB29D4FA-B942-4AC4-8440-DE605DB9D30F}"/>
              </a:ext>
            </a:extLst>
          </p:cNvPr>
          <p:cNvSpPr>
            <a:spLocks noChangeShapeType="1"/>
          </p:cNvSpPr>
          <p:nvPr/>
        </p:nvSpPr>
        <p:spPr bwMode="auto">
          <a:xfrm>
            <a:off x="3203575" y="-26988"/>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4" name="Line 22">
            <a:extLst>
              <a:ext uri="{FF2B5EF4-FFF2-40B4-BE49-F238E27FC236}">
                <a16:creationId xmlns:a16="http://schemas.microsoft.com/office/drawing/2014/main" id="{ED6FC66C-8DB9-4834-B6E9-CA17C5D9ACE2}"/>
              </a:ext>
            </a:extLst>
          </p:cNvPr>
          <p:cNvSpPr>
            <a:spLocks noChangeShapeType="1"/>
          </p:cNvSpPr>
          <p:nvPr/>
        </p:nvSpPr>
        <p:spPr bwMode="auto">
          <a:xfrm flipH="1">
            <a:off x="2268538" y="4724400"/>
            <a:ext cx="1079500" cy="62388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5" name="Line 23">
            <a:extLst>
              <a:ext uri="{FF2B5EF4-FFF2-40B4-BE49-F238E27FC236}">
                <a16:creationId xmlns:a16="http://schemas.microsoft.com/office/drawing/2014/main" id="{74B5F4DA-857C-4C43-88E2-F7981D9AB71F}"/>
              </a:ext>
            </a:extLst>
          </p:cNvPr>
          <p:cNvSpPr>
            <a:spLocks noChangeShapeType="1"/>
          </p:cNvSpPr>
          <p:nvPr/>
        </p:nvSpPr>
        <p:spPr bwMode="auto">
          <a:xfrm>
            <a:off x="4498975" y="4652963"/>
            <a:ext cx="1081088" cy="62388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extLst>
      <p:ext uri="{BB962C8B-B14F-4D97-AF65-F5344CB8AC3E}">
        <p14:creationId xmlns:p14="http://schemas.microsoft.com/office/powerpoint/2010/main" val="1973077581"/>
      </p:ext>
    </p:extLst>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CE5CB0-7343-413A-89B2-920F77DF3F0F}"/>
              </a:ext>
            </a:extLst>
          </p:cNvPr>
          <p:cNvSpPr>
            <a:spLocks noGrp="1"/>
          </p:cNvSpPr>
          <p:nvPr>
            <p:ph sz="quarter" idx="13"/>
          </p:nvPr>
        </p:nvSpPr>
        <p:spPr/>
        <p:txBody>
          <a:bodyPr/>
          <a:lstStyle/>
          <a:p>
            <a:endParaRPr lang="zh-CN" altLang="en-US"/>
          </a:p>
        </p:txBody>
      </p:sp>
      <p:sp>
        <p:nvSpPr>
          <p:cNvPr id="3" name="内容占位符 2">
            <a:extLst>
              <a:ext uri="{FF2B5EF4-FFF2-40B4-BE49-F238E27FC236}">
                <a16:creationId xmlns:a16="http://schemas.microsoft.com/office/drawing/2014/main" id="{41066D7A-52B0-4D0A-971E-0D889C3CA281}"/>
              </a:ext>
            </a:extLst>
          </p:cNvPr>
          <p:cNvSpPr>
            <a:spLocks noGrp="1"/>
          </p:cNvSpPr>
          <p:nvPr>
            <p:ph sz="quarter" idx="14"/>
          </p:nvPr>
        </p:nvSpPr>
        <p:spPr/>
        <p:txBody>
          <a:bodyPr/>
          <a:lstStyle/>
          <a:p>
            <a:endParaRPr lang="zh-CN" altLang="en-US"/>
          </a:p>
        </p:txBody>
      </p:sp>
      <p:sp>
        <p:nvSpPr>
          <p:cNvPr id="4" name="矩形 3">
            <a:extLst>
              <a:ext uri="{FF2B5EF4-FFF2-40B4-BE49-F238E27FC236}">
                <a16:creationId xmlns:a16="http://schemas.microsoft.com/office/drawing/2014/main" id="{44821C30-23C3-44DA-A05C-85CF86586891}"/>
              </a:ext>
            </a:extLst>
          </p:cNvPr>
          <p:cNvSpPr/>
          <p:nvPr/>
        </p:nvSpPr>
        <p:spPr>
          <a:xfrm>
            <a:off x="1480657" y="757252"/>
            <a:ext cx="6488884" cy="2031325"/>
          </a:xfrm>
          <a:prstGeom prst="rect">
            <a:avLst/>
          </a:prstGeom>
        </p:spPr>
        <p:txBody>
          <a:bodyPr wrap="square">
            <a:spAutoFit/>
          </a:bodyPr>
          <a:lstStyle/>
          <a:p>
            <a:r>
              <a:rPr lang="zh-CN" altLang="en-US" dirty="0"/>
              <a:t>一个文件系统中，</a:t>
            </a:r>
            <a:r>
              <a:rPr lang="en-US" altLang="zh-CN" dirty="0"/>
              <a:t>FCB</a:t>
            </a:r>
            <a:r>
              <a:rPr lang="zh-CN" altLang="en-US" dirty="0"/>
              <a:t>占</a:t>
            </a:r>
            <a:r>
              <a:rPr lang="en-US" altLang="zh-CN" dirty="0"/>
              <a:t>64B,</a:t>
            </a:r>
            <a:r>
              <a:rPr lang="zh-CN" altLang="en-US" dirty="0"/>
              <a:t>一个盘块大小为</a:t>
            </a:r>
            <a:r>
              <a:rPr lang="en-US" altLang="zh-CN" dirty="0"/>
              <a:t>1KB,</a:t>
            </a:r>
            <a:r>
              <a:rPr lang="zh-CN" altLang="en-US" dirty="0"/>
              <a:t>采用单级文件目录，假如文件目录中有</a:t>
            </a:r>
            <a:r>
              <a:rPr lang="en-US" altLang="zh-CN" dirty="0"/>
              <a:t>3200</a:t>
            </a:r>
            <a:r>
              <a:rPr lang="zh-CN" altLang="en-US" dirty="0"/>
              <a:t>个目录项，则检索一个文件平均需要访问磁盘大约多少次？</a:t>
            </a:r>
            <a:endParaRPr lang="en-US" altLang="zh-CN" dirty="0"/>
          </a:p>
          <a:p>
            <a:endParaRPr lang="en-US" altLang="zh-CN" dirty="0"/>
          </a:p>
          <a:p>
            <a:r>
              <a:rPr lang="zh-CN" altLang="en-US" dirty="0"/>
              <a:t>文件目录中共有</a:t>
            </a:r>
            <a:r>
              <a:rPr lang="en-US" altLang="zh-CN" dirty="0"/>
              <a:t>3 200</a:t>
            </a:r>
            <a:r>
              <a:rPr lang="zh-CN" altLang="en-US" dirty="0"/>
              <a:t>个目录项</a:t>
            </a:r>
            <a:r>
              <a:rPr lang="en-US" altLang="zh-CN" dirty="0"/>
              <a:t>.</a:t>
            </a:r>
            <a:r>
              <a:rPr lang="zh-CN" altLang="en-US" dirty="0"/>
              <a:t>每个目录项占</a:t>
            </a:r>
            <a:r>
              <a:rPr lang="en-US" altLang="zh-CN" dirty="0"/>
              <a:t>64B</a:t>
            </a:r>
            <a:r>
              <a:rPr lang="zh-CN" altLang="en-US" dirty="0"/>
              <a:t>因此，该目录文件共占用</a:t>
            </a:r>
            <a:r>
              <a:rPr lang="en-US" altLang="zh-CN" dirty="0"/>
              <a:t>3 200x64B= 200KB</a:t>
            </a:r>
            <a:r>
              <a:rPr lang="zh-CN" altLang="en-US" dirty="0"/>
              <a:t>，相当于</a:t>
            </a:r>
            <a:r>
              <a:rPr lang="en-US" altLang="zh-CN" dirty="0"/>
              <a:t>200</a:t>
            </a:r>
            <a:r>
              <a:rPr lang="zh-CN" altLang="en-US" dirty="0"/>
              <a:t>个盘块。 查找一个目录项， 平均需要调入块</a:t>
            </a:r>
            <a:r>
              <a:rPr lang="en-US" altLang="zh-CN" dirty="0"/>
              <a:t>(N+1)/2=( 200+1 ) /2~100</a:t>
            </a:r>
            <a:r>
              <a:rPr lang="zh-CN" altLang="en-US" dirty="0"/>
              <a:t>次。</a:t>
            </a:r>
            <a:endParaRPr lang="en-US" altLang="zh-CN" dirty="0"/>
          </a:p>
        </p:txBody>
      </p:sp>
    </p:spTree>
    <p:extLst>
      <p:ext uri="{BB962C8B-B14F-4D97-AF65-F5344CB8AC3E}">
        <p14:creationId xmlns:p14="http://schemas.microsoft.com/office/powerpoint/2010/main" val="357263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CE5CB0-7343-413A-89B2-920F77DF3F0F}"/>
              </a:ext>
            </a:extLst>
          </p:cNvPr>
          <p:cNvSpPr>
            <a:spLocks noGrp="1"/>
          </p:cNvSpPr>
          <p:nvPr>
            <p:ph sz="quarter" idx="13"/>
          </p:nvPr>
        </p:nvSpPr>
        <p:spPr/>
        <p:txBody>
          <a:bodyPr/>
          <a:lstStyle/>
          <a:p>
            <a:endParaRPr lang="zh-CN" altLang="en-US"/>
          </a:p>
        </p:txBody>
      </p:sp>
      <p:sp>
        <p:nvSpPr>
          <p:cNvPr id="3" name="内容占位符 2">
            <a:extLst>
              <a:ext uri="{FF2B5EF4-FFF2-40B4-BE49-F238E27FC236}">
                <a16:creationId xmlns:a16="http://schemas.microsoft.com/office/drawing/2014/main" id="{41066D7A-52B0-4D0A-971E-0D889C3CA281}"/>
              </a:ext>
            </a:extLst>
          </p:cNvPr>
          <p:cNvSpPr>
            <a:spLocks noGrp="1"/>
          </p:cNvSpPr>
          <p:nvPr>
            <p:ph sz="quarter" idx="14"/>
          </p:nvPr>
        </p:nvSpPr>
        <p:spPr/>
        <p:txBody>
          <a:bodyPr/>
          <a:lstStyle/>
          <a:p>
            <a:endParaRPr lang="zh-CN" altLang="en-US"/>
          </a:p>
        </p:txBody>
      </p:sp>
      <p:sp>
        <p:nvSpPr>
          <p:cNvPr id="4" name="矩形 3">
            <a:extLst>
              <a:ext uri="{FF2B5EF4-FFF2-40B4-BE49-F238E27FC236}">
                <a16:creationId xmlns:a16="http://schemas.microsoft.com/office/drawing/2014/main" id="{44821C30-23C3-44DA-A05C-85CF86586891}"/>
              </a:ext>
            </a:extLst>
          </p:cNvPr>
          <p:cNvSpPr/>
          <p:nvPr/>
        </p:nvSpPr>
        <p:spPr>
          <a:xfrm>
            <a:off x="1480657" y="757252"/>
            <a:ext cx="6488884" cy="4247317"/>
          </a:xfrm>
          <a:prstGeom prst="rect">
            <a:avLst/>
          </a:prstGeom>
        </p:spPr>
        <p:txBody>
          <a:bodyPr wrap="square">
            <a:spAutoFit/>
          </a:bodyPr>
          <a:lstStyle/>
          <a:p>
            <a:r>
              <a:rPr lang="zh-CN" altLang="en-US" dirty="0"/>
              <a:t>在某个文件系统中，每个盘块为</a:t>
            </a:r>
            <a:r>
              <a:rPr lang="en-US" altLang="zh-CN" dirty="0"/>
              <a:t>512B, FCB</a:t>
            </a:r>
            <a:r>
              <a:rPr lang="zh-CN" altLang="en-US" dirty="0"/>
              <a:t>占</a:t>
            </a:r>
            <a:r>
              <a:rPr lang="en-US" altLang="zh-CN" dirty="0"/>
              <a:t>64B,</a:t>
            </a:r>
            <a:r>
              <a:rPr lang="zh-CN" altLang="en-US" dirty="0"/>
              <a:t>其中文件名占</a:t>
            </a:r>
            <a:r>
              <a:rPr lang="en-US" altLang="zh-CN" dirty="0"/>
              <a:t>8B</a:t>
            </a:r>
            <a:r>
              <a:rPr lang="zh-CN" altLang="en-US" dirty="0"/>
              <a:t>。如果索部引节点编号占</a:t>
            </a:r>
            <a:r>
              <a:rPr lang="en-US" altLang="zh-CN" dirty="0"/>
              <a:t>2B,</a:t>
            </a:r>
            <a:r>
              <a:rPr lang="zh-CN" altLang="en-US" dirty="0"/>
              <a:t>则针对一个存放在磁盘上的、具有</a:t>
            </a:r>
            <a:r>
              <a:rPr lang="en-US" altLang="zh-CN" dirty="0"/>
              <a:t>256</a:t>
            </a:r>
            <a:r>
              <a:rPr lang="zh-CN" altLang="en-US" dirty="0"/>
              <a:t>个目录项的目录，请分别计算引入索引节点前后，为找到某个文件的</a:t>
            </a:r>
            <a:r>
              <a:rPr lang="en-US" altLang="zh-CN" dirty="0"/>
              <a:t>FCB</a:t>
            </a:r>
            <a:r>
              <a:rPr lang="zh-CN" altLang="en-US" dirty="0"/>
              <a:t>而平均启动磁盘的次数。</a:t>
            </a:r>
            <a:endParaRPr lang="en-US" altLang="zh-CN" dirty="0"/>
          </a:p>
          <a:p>
            <a:endParaRPr lang="en-US" altLang="zh-CN" dirty="0"/>
          </a:p>
          <a:p>
            <a:r>
              <a:rPr lang="en-US" altLang="zh-CN" dirty="0"/>
              <a:t>①</a:t>
            </a:r>
            <a:r>
              <a:rPr lang="zh-CN" altLang="en-US" dirty="0"/>
              <a:t>在引入索引节点前，每个目录项中均会存放对应文件的</a:t>
            </a:r>
            <a:r>
              <a:rPr lang="en-US" altLang="zh-CN" dirty="0"/>
              <a:t>FCB.</a:t>
            </a:r>
            <a:r>
              <a:rPr lang="zh-CN" altLang="en-US" dirty="0"/>
              <a:t>故</a:t>
            </a:r>
            <a:r>
              <a:rPr lang="en-US" altLang="zh-CN" dirty="0"/>
              <a:t>256</a:t>
            </a:r>
            <a:r>
              <a:rPr lang="zh-CN" altLang="en-US" dirty="0"/>
              <a:t>个目录项的目录须占用</a:t>
            </a:r>
            <a:r>
              <a:rPr lang="en-US" altLang="zh-CN" dirty="0"/>
              <a:t>256 x64/512=32</a:t>
            </a:r>
            <a:r>
              <a:rPr lang="zh-CN" altLang="en-US" dirty="0"/>
              <a:t>个盘块。</a:t>
            </a:r>
            <a:endParaRPr lang="en-US" altLang="zh-CN" dirty="0"/>
          </a:p>
          <a:p>
            <a:r>
              <a:rPr lang="zh-CN" altLang="en-US" dirty="0"/>
              <a:t>因此，该目录中检索到一个文件平均启动盘数为</a:t>
            </a:r>
            <a:endParaRPr lang="en-US" altLang="zh-CN" dirty="0"/>
          </a:p>
          <a:p>
            <a:r>
              <a:rPr lang="en-US" altLang="zh-CN" dirty="0"/>
              <a:t>(32+1)/ 2=  </a:t>
            </a:r>
            <a:r>
              <a:rPr lang="zh-CN" altLang="en-US" dirty="0"/>
              <a:t>约</a:t>
            </a:r>
            <a:r>
              <a:rPr lang="en-US" altLang="zh-CN" dirty="0"/>
              <a:t>17</a:t>
            </a:r>
            <a:r>
              <a:rPr lang="zh-CN" altLang="en-US" dirty="0"/>
              <a:t>次。</a:t>
            </a:r>
            <a:endParaRPr lang="en-US" altLang="zh-CN" dirty="0"/>
          </a:p>
          <a:p>
            <a:r>
              <a:rPr lang="zh-CN" altLang="en-US" dirty="0"/>
              <a:t>②在引入索引节点后，每个目录项中须存放文件名和索引节点的编号因此</a:t>
            </a:r>
            <a:r>
              <a:rPr lang="en-US" altLang="zh-CN" dirty="0"/>
              <a:t>256</a:t>
            </a:r>
            <a:r>
              <a:rPr lang="zh-CN" altLang="en-US" dirty="0"/>
              <a:t>个目录项的总共需要</a:t>
            </a:r>
            <a:r>
              <a:rPr lang="en-US" altLang="zh-CN" dirty="0"/>
              <a:t>256*</a:t>
            </a:r>
            <a:r>
              <a:rPr lang="zh-CN" altLang="en-US" dirty="0"/>
              <a:t>（</a:t>
            </a:r>
            <a:r>
              <a:rPr lang="en-US" altLang="zh-CN" dirty="0"/>
              <a:t>8+2)/512= 5</a:t>
            </a:r>
            <a:r>
              <a:rPr lang="zh-CN" altLang="en-US" dirty="0"/>
              <a:t>个盘块。需要启动</a:t>
            </a:r>
            <a:r>
              <a:rPr lang="en-US" altLang="zh-CN" dirty="0"/>
              <a:t>(5+1)/2 =3</a:t>
            </a:r>
            <a:r>
              <a:rPr lang="zh-CN" altLang="en-US" dirty="0"/>
              <a:t>次磁盘</a:t>
            </a:r>
            <a:r>
              <a:rPr lang="en-US" altLang="zh-CN" dirty="0"/>
              <a:t>:</a:t>
            </a:r>
          </a:p>
          <a:p>
            <a:r>
              <a:rPr lang="zh-CN" altLang="en-US" dirty="0"/>
              <a:t>得到索引节点编导后，还须启动磁盘以将对应文件的索引节点读入内存，故平均需要启动磁盘</a:t>
            </a:r>
            <a:r>
              <a:rPr lang="en-US" altLang="zh-CN" dirty="0"/>
              <a:t>3+1=4</a:t>
            </a:r>
            <a:r>
              <a:rPr lang="zh-CN" altLang="en-US" dirty="0"/>
              <a:t>次。因此，引入索引节点</a:t>
            </a:r>
            <a:r>
              <a:rPr lang="zh-CN" altLang="en-US"/>
              <a:t>后可减少启动磁盘的</a:t>
            </a:r>
            <a:r>
              <a:rPr lang="zh-CN" altLang="en-US" dirty="0"/>
              <a:t>次数，提高了检索文件的速度。</a:t>
            </a:r>
          </a:p>
        </p:txBody>
      </p:sp>
    </p:spTree>
    <p:extLst>
      <p:ext uri="{BB962C8B-B14F-4D97-AF65-F5344CB8AC3E}">
        <p14:creationId xmlns:p14="http://schemas.microsoft.com/office/powerpoint/2010/main" val="4108907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00EF22E0-0D6D-4B0B-A71E-CB469D93922A}"/>
              </a:ext>
            </a:extLst>
          </p:cNvPr>
          <p:cNvSpPr>
            <a:spLocks noGrp="1" noChangeArrowheads="1"/>
          </p:cNvSpPr>
          <p:nvPr>
            <p:ph type="title" idx="4294967295"/>
          </p:nvPr>
        </p:nvSpPr>
        <p:spPr>
          <a:xfrm>
            <a:off x="681038" y="411163"/>
            <a:ext cx="7340600" cy="685800"/>
          </a:xfrm>
          <a:noFill/>
          <a:ln/>
        </p:spPr>
        <p:txBody>
          <a:bodyPr>
            <a:normAutofit fontScale="90000"/>
          </a:bodyPr>
          <a:lstStyle/>
          <a:p>
            <a:pPr marL="609600" indent="-609600">
              <a:buClr>
                <a:srgbClr val="FF33CC"/>
              </a:buClr>
            </a:pPr>
            <a:r>
              <a:rPr lang="zh-CN" altLang="en-US" i="1">
                <a:solidFill>
                  <a:srgbClr val="990099"/>
                </a:solidFill>
              </a:rPr>
              <a:t>文件系统层次模型举例</a:t>
            </a:r>
          </a:p>
        </p:txBody>
      </p:sp>
      <p:sp>
        <p:nvSpPr>
          <p:cNvPr id="386051" name="Text Box 3">
            <a:extLst>
              <a:ext uri="{FF2B5EF4-FFF2-40B4-BE49-F238E27FC236}">
                <a16:creationId xmlns:a16="http://schemas.microsoft.com/office/drawing/2014/main" id="{D1A0E481-B778-4ECD-B8C5-DA9DE74B999A}"/>
              </a:ext>
            </a:extLst>
          </p:cNvPr>
          <p:cNvSpPr txBox="1">
            <a:spLocks noChangeArrowheads="1"/>
          </p:cNvSpPr>
          <p:nvPr/>
        </p:nvSpPr>
        <p:spPr bwMode="auto">
          <a:xfrm>
            <a:off x="914400" y="1447800"/>
            <a:ext cx="7905750" cy="34115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10000"/>
              </a:spcBef>
              <a:buClr>
                <a:srgbClr val="FF33CC"/>
              </a:buClr>
              <a:buFont typeface="Wingdings" panose="05000000000000000000" pitchFamily="2" charset="2"/>
              <a:buNone/>
            </a:pPr>
            <a:r>
              <a:rPr lang="en-US" altLang="zh-CN" sz="2000" b="1" u="sng" dirty="0">
                <a:solidFill>
                  <a:schemeClr val="accent2"/>
                </a:solidFill>
                <a:latin typeface="Times New Roman" panose="02020603050405020304" pitchFamily="18" charset="0"/>
              </a:rPr>
              <a:t>Read(SQRT  ,   5   ,     15000)</a:t>
            </a:r>
            <a:r>
              <a:rPr lang="zh-CN" altLang="en-US" sz="2000" b="1" u="sng" dirty="0">
                <a:solidFill>
                  <a:schemeClr val="accent2"/>
                </a:solidFill>
                <a:latin typeface="Times New Roman" panose="02020603050405020304" pitchFamily="18" charset="0"/>
              </a:rPr>
              <a:t>各层执行结果：</a:t>
            </a:r>
            <a:r>
              <a:rPr lang="zh-CN" altLang="en-US" sz="2000" b="1" dirty="0">
                <a:solidFill>
                  <a:schemeClr val="accent2"/>
                </a:solidFill>
                <a:latin typeface="Times New Roman" panose="02020603050405020304" pitchFamily="18" charset="0"/>
              </a:rPr>
              <a:t>                      </a:t>
            </a:r>
          </a:p>
          <a:p>
            <a:pPr>
              <a:spcBef>
                <a:spcPct val="10000"/>
              </a:spcBef>
              <a:buClr>
                <a:schemeClr val="tx1"/>
              </a:buClr>
              <a:buFont typeface="Wingdings" panose="05000000000000000000" pitchFamily="2" charset="2"/>
              <a:buNone/>
            </a:pPr>
            <a:r>
              <a:rPr lang="zh-CN" altLang="en-US" sz="2000" b="1" dirty="0">
                <a:latin typeface="Times New Roman" panose="02020603050405020304" pitchFamily="18" charset="0"/>
              </a:rPr>
              <a:t>1、   </a:t>
            </a:r>
            <a:r>
              <a:rPr lang="en-US" altLang="zh-CN" sz="2000" b="1" dirty="0">
                <a:latin typeface="Times New Roman" panose="02020603050405020304" pitchFamily="18" charset="0"/>
              </a:rPr>
              <a:t>Read(SQRT  ,   5   ,     15000)               </a:t>
            </a:r>
            <a:r>
              <a:rPr lang="en-US" altLang="zh-CN" sz="2000" b="1" dirty="0">
                <a:solidFill>
                  <a:srgbClr val="009900"/>
                </a:solidFill>
                <a:latin typeface="Times New Roman" panose="02020603050405020304" pitchFamily="18" charset="0"/>
              </a:rPr>
              <a:t>//</a:t>
            </a:r>
            <a:r>
              <a:rPr lang="zh-CN" altLang="en-US" sz="2000" b="1" dirty="0">
                <a:solidFill>
                  <a:srgbClr val="009900"/>
                </a:solidFill>
                <a:latin typeface="Times New Roman" panose="02020603050405020304" pitchFamily="18" charset="0"/>
              </a:rPr>
              <a:t>用户接口</a:t>
            </a:r>
          </a:p>
          <a:p>
            <a:pPr>
              <a:spcBef>
                <a:spcPct val="10000"/>
              </a:spcBef>
              <a:buClr>
                <a:schemeClr val="tx1"/>
              </a:buClr>
              <a:buFont typeface="Wingdings" panose="05000000000000000000" pitchFamily="2" charset="2"/>
              <a:buAutoNum type="arabicPeriod" startAt="2"/>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Read(</a:t>
            </a:r>
            <a:r>
              <a:rPr lang="en-US" altLang="zh-CN" sz="2000" b="1" dirty="0" err="1">
                <a:latin typeface="Times New Roman" panose="02020603050405020304" pitchFamily="18" charset="0"/>
              </a:rPr>
              <a:t>fd</a:t>
            </a:r>
            <a:r>
              <a:rPr lang="en-US" altLang="zh-CN" sz="2000" b="1" dirty="0">
                <a:latin typeface="Times New Roman" panose="02020603050405020304" pitchFamily="18" charset="0"/>
              </a:rPr>
              <a:t>   ,    5   ,   15000)                      </a:t>
            </a:r>
            <a:r>
              <a:rPr lang="en-US" altLang="zh-CN" sz="2000" b="1" dirty="0">
                <a:solidFill>
                  <a:srgbClr val="009900"/>
                </a:solidFill>
                <a:latin typeface="Times New Roman" panose="02020603050405020304" pitchFamily="18" charset="0"/>
              </a:rPr>
              <a:t>//SFD</a:t>
            </a:r>
          </a:p>
          <a:p>
            <a:pPr>
              <a:spcBef>
                <a:spcPct val="10000"/>
              </a:spcBef>
              <a:buClr>
                <a:schemeClr val="tx1"/>
              </a:buClr>
              <a:buFont typeface="Wingdings" panose="05000000000000000000" pitchFamily="2" charset="2"/>
              <a:buAutoNum type="arabicPeriod" startAt="3"/>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获得    </a:t>
            </a:r>
            <a:r>
              <a:rPr lang="en-US" altLang="zh-CN" sz="2000" b="1" dirty="0">
                <a:latin typeface="Times New Roman" panose="02020603050405020304" pitchFamily="18" charset="0"/>
              </a:rPr>
              <a:t>SQRT</a:t>
            </a:r>
            <a:r>
              <a:rPr lang="zh-CN" altLang="en-US" sz="2000" b="1" dirty="0">
                <a:latin typeface="Times New Roman" panose="02020603050405020304" pitchFamily="18" charset="0"/>
              </a:rPr>
              <a:t>的</a:t>
            </a:r>
            <a:r>
              <a:rPr lang="en-US" altLang="zh-CN" sz="2000" b="1" dirty="0">
                <a:latin typeface="Times New Roman" panose="02020603050405020304" pitchFamily="18" charset="0"/>
              </a:rPr>
              <a:t>BFD                     </a:t>
            </a:r>
            <a:r>
              <a:rPr lang="en-US" altLang="zh-CN" sz="2000" b="1" dirty="0">
                <a:solidFill>
                  <a:srgbClr val="009900"/>
                </a:solidFill>
                <a:latin typeface="Times New Roman" panose="02020603050405020304" pitchFamily="18" charset="0"/>
              </a:rPr>
              <a:t>//BFD</a:t>
            </a:r>
          </a:p>
          <a:p>
            <a:pPr>
              <a:spcBef>
                <a:spcPct val="10000"/>
              </a:spcBef>
              <a:buClr>
                <a:schemeClr val="tx1"/>
              </a:buClr>
              <a:buFont typeface="Wingdings" panose="05000000000000000000" pitchFamily="2" charset="2"/>
              <a:buAutoNum type="arabicPeriod" startAt="4"/>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合法性检查</a:t>
            </a:r>
          </a:p>
          <a:p>
            <a:pPr>
              <a:spcBef>
                <a:spcPct val="10000"/>
              </a:spcBef>
              <a:buClr>
                <a:schemeClr val="tx1"/>
              </a:buClr>
              <a:buFont typeface="Wingdings" panose="05000000000000000000" pitchFamily="2" charset="2"/>
              <a:buAutoNum type="arabicPeriod" startAt="5"/>
            </a:pPr>
            <a:r>
              <a:rPr lang="zh-CN" altLang="en-US" sz="2000" b="1" dirty="0">
                <a:latin typeface="Times New Roman" panose="02020603050405020304" pitchFamily="18" charset="0"/>
              </a:rPr>
              <a:t>    5 * 500 / 1000 = 2 … 500  </a:t>
            </a:r>
            <a:r>
              <a:rPr lang="zh-CN" altLang="en-US" sz="2000" b="1" dirty="0">
                <a:solidFill>
                  <a:srgbClr val="009900"/>
                </a:solidFill>
                <a:latin typeface="Times New Roman" panose="02020603050405020304" pitchFamily="18" charset="0"/>
              </a:rPr>
              <a:t>//记录号转换成逻辑块号</a:t>
            </a:r>
          </a:p>
          <a:p>
            <a:pPr>
              <a:spcBef>
                <a:spcPct val="10000"/>
              </a:spcBef>
              <a:buClr>
                <a:schemeClr val="tx1"/>
              </a:buClr>
              <a:buFont typeface="Wingdings" panose="05000000000000000000" pitchFamily="2" charset="2"/>
              <a:buNone/>
            </a:pPr>
            <a:r>
              <a:rPr lang="zh-CN" altLang="en-US" sz="2000" b="1" dirty="0">
                <a:latin typeface="Times New Roman" panose="02020603050405020304" pitchFamily="18" charset="0"/>
              </a:rPr>
              <a:t> (记录号 * 记录长度 / 物理块长度 = 相对块号 … 块内字节地址)</a:t>
            </a:r>
          </a:p>
          <a:p>
            <a:pPr>
              <a:spcBef>
                <a:spcPct val="10000"/>
              </a:spcBef>
              <a:buClr>
                <a:schemeClr val="tx1"/>
              </a:buClr>
              <a:buFont typeface="Wingdings" panose="05000000000000000000" pitchFamily="2" charset="2"/>
              <a:buAutoNum type="arabicPeriod" startAt="6"/>
            </a:pPr>
            <a:r>
              <a:rPr lang="zh-CN" altLang="en-US" sz="2000" b="1" dirty="0">
                <a:latin typeface="Times New Roman" panose="02020603050405020304" pitchFamily="18" charset="0"/>
              </a:rPr>
              <a:t>    用相对块号2查</a:t>
            </a:r>
            <a:r>
              <a:rPr lang="en-US" altLang="zh-CN" sz="2000" b="1" dirty="0">
                <a:latin typeface="Times New Roman" panose="02020603050405020304" pitchFamily="18" charset="0"/>
              </a:rPr>
              <a:t>BFD</a:t>
            </a:r>
            <a:r>
              <a:rPr lang="zh-CN" altLang="en-US" sz="2000" b="1" dirty="0">
                <a:latin typeface="Times New Roman" panose="02020603050405020304" pitchFamily="18" charset="0"/>
              </a:rPr>
              <a:t>中的地址信息获得对应物理块号 </a:t>
            </a:r>
          </a:p>
          <a:p>
            <a:pPr>
              <a:spcBef>
                <a:spcPct val="10000"/>
              </a:spcBef>
              <a:buClr>
                <a:schemeClr val="tx1"/>
              </a:buClr>
              <a:buFont typeface="Wingdings" panose="05000000000000000000" pitchFamily="2" charset="2"/>
              <a:buAutoNum type="arabicPeriod" startAt="7"/>
            </a:pPr>
            <a:r>
              <a:rPr lang="zh-CN" altLang="en-US" sz="2000" b="1" dirty="0">
                <a:latin typeface="Times New Roman" panose="02020603050405020304" pitchFamily="18" charset="0"/>
              </a:rPr>
              <a:t>     物理块号转换成(柱面号  磁头号  扇区号 )</a:t>
            </a:r>
          </a:p>
          <a:p>
            <a:pPr>
              <a:spcBef>
                <a:spcPct val="10000"/>
              </a:spcBef>
              <a:buClr>
                <a:schemeClr val="tx1"/>
              </a:buClr>
              <a:buFont typeface="Wingdings" panose="05000000000000000000" pitchFamily="2" charset="2"/>
              <a:buAutoNum type="arabicPeriod" startAt="8"/>
            </a:pPr>
            <a:r>
              <a:rPr lang="zh-CN" altLang="en-US" sz="2000" b="1" dirty="0">
                <a:latin typeface="Times New Roman" panose="02020603050405020304" pitchFamily="18" charset="0"/>
              </a:rPr>
              <a:t>     启动</a:t>
            </a:r>
            <a:r>
              <a:rPr lang="en-US" altLang="zh-CN" sz="2000" b="1" dirty="0">
                <a:latin typeface="Times New Roman" panose="02020603050405020304" pitchFamily="18" charset="0"/>
              </a:rPr>
              <a:t>I/O    （</a:t>
            </a:r>
            <a:r>
              <a:rPr lang="zh-CN" altLang="en-US" sz="2000" b="1" dirty="0">
                <a:latin typeface="Times New Roman" panose="02020603050405020304" pitchFamily="18" charset="0"/>
              </a:rPr>
              <a:t>与设备管理的接口）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a:extLst>
              <a:ext uri="{FF2B5EF4-FFF2-40B4-BE49-F238E27FC236}">
                <a16:creationId xmlns:a16="http://schemas.microsoft.com/office/drawing/2014/main" id="{92E0B55E-0748-4F83-8507-125F7CA2D87E}"/>
              </a:ext>
            </a:extLst>
          </p:cNvPr>
          <p:cNvSpPr>
            <a:spLocks noGrp="1" noChangeArrowheads="1"/>
          </p:cNvSpPr>
          <p:nvPr>
            <p:ph type="body" idx="1"/>
          </p:nvPr>
        </p:nvSpPr>
        <p:spPr>
          <a:xfrm>
            <a:off x="533400" y="1066800"/>
            <a:ext cx="8286750" cy="4594225"/>
          </a:xfrm>
          <a:noFill/>
          <a:ln/>
        </p:spPr>
        <p:txBody>
          <a:bodyPr>
            <a:normAutofit fontScale="92500" lnSpcReduction="10000"/>
          </a:bodyPr>
          <a:lstStyle/>
          <a:p>
            <a:pPr>
              <a:lnSpc>
                <a:spcPct val="80000"/>
              </a:lnSpc>
            </a:pPr>
            <a:r>
              <a:rPr lang="zh-CN" altLang="en-US" sz="2800" dirty="0">
                <a:latin typeface="Times New Roman" panose="02020603050405020304" pitchFamily="18" charset="0"/>
              </a:rPr>
              <a:t>假设，物理块大小512字节</a:t>
            </a:r>
            <a:r>
              <a:rPr lang="en-US" altLang="zh-CN" sz="2800" dirty="0">
                <a:latin typeface="Times New Roman" panose="02020603050405020304" pitchFamily="18" charset="0"/>
              </a:rPr>
              <a:t>,</a:t>
            </a:r>
            <a:r>
              <a:rPr lang="zh-CN" altLang="en-US" sz="2800" dirty="0">
                <a:latin typeface="Times New Roman" panose="02020603050405020304" pitchFamily="18" charset="0"/>
              </a:rPr>
              <a:t>目录文件有128个目录项</a:t>
            </a:r>
          </a:p>
          <a:p>
            <a:pPr>
              <a:lnSpc>
                <a:spcPct val="80000"/>
              </a:lnSpc>
            </a:pPr>
            <a:endParaRPr lang="zh-CN" altLang="en-US" sz="2800" dirty="0">
              <a:latin typeface="Times New Roman" panose="02020603050405020304" pitchFamily="18" charset="0"/>
            </a:endParaRPr>
          </a:p>
          <a:p>
            <a:pPr lvl="1">
              <a:lnSpc>
                <a:spcPct val="80000"/>
              </a:lnSpc>
            </a:pPr>
            <a:r>
              <a:rPr lang="zh-CN" altLang="en-US" dirty="0">
                <a:latin typeface="Times New Roman" panose="02020603050405020304" pitchFamily="18" charset="0"/>
              </a:rPr>
              <a:t>一个</a:t>
            </a:r>
            <a:r>
              <a:rPr lang="en-US" altLang="zh-CN" dirty="0">
                <a:latin typeface="Times New Roman" panose="02020603050405020304" pitchFamily="18" charset="0"/>
              </a:rPr>
              <a:t>FCB</a:t>
            </a:r>
            <a:r>
              <a:rPr lang="zh-CN" altLang="en-US" dirty="0">
                <a:latin typeface="Times New Roman" panose="02020603050405020304" pitchFamily="18" charset="0"/>
              </a:rPr>
              <a:t>有48个字节</a:t>
            </a:r>
          </a:p>
          <a:p>
            <a:pPr lvl="2">
              <a:lnSpc>
                <a:spcPct val="80000"/>
              </a:lnSpc>
            </a:pPr>
            <a:r>
              <a:rPr lang="zh-CN" altLang="en-US" sz="2800" dirty="0">
                <a:latin typeface="Times New Roman" panose="02020603050405020304" pitchFamily="18" charset="0"/>
              </a:rPr>
              <a:t>符号目录项占 8字节</a:t>
            </a:r>
            <a:r>
              <a:rPr lang="en-US" altLang="zh-CN" sz="2800" dirty="0">
                <a:latin typeface="Times New Roman" panose="02020603050405020304" pitchFamily="18" charset="0"/>
              </a:rPr>
              <a:t>(</a:t>
            </a:r>
            <a:r>
              <a:rPr lang="zh-CN" altLang="en-US" sz="2000" dirty="0">
                <a:latin typeface="Times New Roman" panose="02020603050405020304" pitchFamily="18" charset="0"/>
              </a:rPr>
              <a:t>文件名6字节，文件号2字节</a:t>
            </a:r>
            <a:r>
              <a:rPr lang="en-US" altLang="zh-CN" sz="2000" dirty="0">
                <a:latin typeface="Times New Roman" panose="02020603050405020304" pitchFamily="18" charset="0"/>
              </a:rPr>
              <a:t>)</a:t>
            </a:r>
          </a:p>
          <a:p>
            <a:pPr lvl="2">
              <a:lnSpc>
                <a:spcPct val="80000"/>
              </a:lnSpc>
            </a:pPr>
            <a:r>
              <a:rPr lang="zh-CN" altLang="en-US" dirty="0">
                <a:latin typeface="Times New Roman" panose="02020603050405020304" pitchFamily="18" charset="0"/>
              </a:rPr>
              <a:t>基本目录项占 48-6=42字节</a:t>
            </a:r>
          </a:p>
          <a:p>
            <a:pPr>
              <a:lnSpc>
                <a:spcPct val="80000"/>
              </a:lnSpc>
            </a:pPr>
            <a:r>
              <a:rPr lang="zh-CN" altLang="en-US" sz="2800" dirty="0">
                <a:latin typeface="Times New Roman" panose="02020603050405020304" pitchFamily="18" charset="0"/>
              </a:rPr>
              <a:t>分解前：占512/48=10个</a:t>
            </a:r>
            <a:r>
              <a:rPr lang="en-US" altLang="zh-CN" sz="2800" dirty="0">
                <a:latin typeface="Times New Roman" panose="02020603050405020304" pitchFamily="18" charset="0"/>
              </a:rPr>
              <a:t>FCB</a:t>
            </a:r>
          </a:p>
          <a:p>
            <a:pPr>
              <a:lnSpc>
                <a:spcPct val="80000"/>
              </a:lnSpc>
            </a:pPr>
            <a:r>
              <a:rPr lang="zh-CN" altLang="en-US" sz="2800" dirty="0">
                <a:latin typeface="Times New Roman" panose="02020603050405020304" pitchFamily="18" charset="0"/>
              </a:rPr>
              <a:t>分解后：占512/8=64个符号目录项</a:t>
            </a:r>
          </a:p>
          <a:p>
            <a:pPr>
              <a:lnSpc>
                <a:spcPct val="80000"/>
              </a:lnSpc>
              <a:buFont typeface="Wingdings" panose="05000000000000000000" pitchFamily="2" charset="2"/>
              <a:buNone/>
            </a:pPr>
            <a:r>
              <a:rPr lang="zh-CN" altLang="en-US" sz="2800" dirty="0">
                <a:latin typeface="Times New Roman" panose="02020603050405020304" pitchFamily="18" charset="0"/>
              </a:rPr>
              <a:t>			或512/42=12个基本目录项</a:t>
            </a:r>
          </a:p>
          <a:p>
            <a:pPr>
              <a:lnSpc>
                <a:spcPct val="80000"/>
              </a:lnSpc>
              <a:buFont typeface="Wingdings" panose="05000000000000000000" pitchFamily="2" charset="2"/>
              <a:buNone/>
            </a:pPr>
            <a:endParaRPr lang="zh-CN" altLang="en-US" sz="2800" dirty="0">
              <a:latin typeface="Times New Roman" panose="02020603050405020304" pitchFamily="18" charset="0"/>
            </a:endParaRPr>
          </a:p>
          <a:p>
            <a:pPr>
              <a:lnSpc>
                <a:spcPct val="80000"/>
              </a:lnSpc>
            </a:pPr>
            <a:r>
              <a:rPr lang="zh-CN" altLang="en-US" sz="2800" dirty="0">
                <a:latin typeface="Times New Roman" panose="02020603050405020304" pitchFamily="18" charset="0"/>
              </a:rPr>
              <a:t>分解前：占13块</a:t>
            </a:r>
          </a:p>
          <a:p>
            <a:pPr>
              <a:lnSpc>
                <a:spcPct val="80000"/>
              </a:lnSpc>
            </a:pPr>
            <a:r>
              <a:rPr lang="zh-CN" altLang="en-US" sz="2800" dirty="0">
                <a:latin typeface="Times New Roman" panose="02020603050405020304" pitchFamily="18" charset="0"/>
              </a:rPr>
              <a:t>分解后：符号文件占2块 </a:t>
            </a:r>
          </a:p>
          <a:p>
            <a:pPr>
              <a:lnSpc>
                <a:spcPct val="80000"/>
              </a:lnSpc>
            </a:pPr>
            <a:r>
              <a:rPr lang="zh-CN" altLang="en-US" sz="2800" dirty="0">
                <a:latin typeface="Times New Roman" panose="02020603050405020304" pitchFamily="18" charset="0"/>
              </a:rPr>
              <a:t>                基本文件占11块</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descr="Rectangle: Click to edit Master text styles&#10;Second level&#10;Third level&#10;Fourth level&#10;Fifth level">
            <a:extLst>
              <a:ext uri="{FF2B5EF4-FFF2-40B4-BE49-F238E27FC236}">
                <a16:creationId xmlns:a16="http://schemas.microsoft.com/office/drawing/2014/main" id="{48416008-7FDB-4C8E-9C33-87895BE06487}"/>
              </a:ext>
            </a:extLst>
          </p:cNvPr>
          <p:cNvSpPr>
            <a:spLocks noGrp="1" noChangeArrowheads="1"/>
          </p:cNvSpPr>
          <p:nvPr>
            <p:ph type="body" idx="1"/>
          </p:nvPr>
        </p:nvSpPr>
        <p:spPr>
          <a:xfrm>
            <a:off x="933450" y="2027238"/>
            <a:ext cx="7331075" cy="3516312"/>
          </a:xfrm>
          <a:noFill/>
          <a:ln/>
        </p:spPr>
        <p:txBody>
          <a:bodyPr/>
          <a:lstStyle/>
          <a:p>
            <a:r>
              <a:rPr lang="zh-CN" altLang="en-US" b="1">
                <a:latin typeface="Times New Roman" panose="02020603050405020304" pitchFamily="18" charset="0"/>
              </a:rPr>
              <a:t>分解前：(1+13)/2=7次   </a:t>
            </a:r>
          </a:p>
          <a:p>
            <a:r>
              <a:rPr lang="zh-CN" altLang="en-US" b="1">
                <a:latin typeface="Times New Roman" panose="02020603050405020304" pitchFamily="18" charset="0"/>
              </a:rPr>
              <a:t>分解后：(1+2)/2 +1 =2.5次</a:t>
            </a:r>
          </a:p>
          <a:p>
            <a:endParaRPr lang="zh-CN" altLang="en-US" b="1">
              <a:latin typeface="Times New Roman" panose="02020603050405020304" pitchFamily="18" charset="0"/>
            </a:endParaRPr>
          </a:p>
          <a:p>
            <a:r>
              <a:rPr lang="zh-CN" altLang="en-US" b="1">
                <a:latin typeface="Times New Roman" panose="02020603050405020304" pitchFamily="18" charset="0"/>
              </a:rPr>
              <a:t>减少了访问硬盘的次数，提高了检索速度</a:t>
            </a:r>
          </a:p>
        </p:txBody>
      </p:sp>
      <p:sp>
        <p:nvSpPr>
          <p:cNvPr id="390147" name="Rectangle 3">
            <a:extLst>
              <a:ext uri="{FF2B5EF4-FFF2-40B4-BE49-F238E27FC236}">
                <a16:creationId xmlns:a16="http://schemas.microsoft.com/office/drawing/2014/main" id="{403687A0-1730-41EC-A3E9-796C683F4B12}"/>
              </a:ext>
            </a:extLst>
          </p:cNvPr>
          <p:cNvSpPr>
            <a:spLocks noGrp="1" noChangeArrowheads="1"/>
          </p:cNvSpPr>
          <p:nvPr>
            <p:ph type="title"/>
          </p:nvPr>
        </p:nvSpPr>
        <p:spPr/>
        <p:txBody>
          <a:bodyPr/>
          <a:lstStyle/>
          <a:p>
            <a:r>
              <a:rPr lang="zh-CN" altLang="en-US" b="1">
                <a:latin typeface="Times New Roman" panose="02020603050405020304" pitchFamily="18" charset="0"/>
              </a:rPr>
              <a:t>查找一个文件的平均访盘次数</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81F98-1E98-4934-9848-F24484A8ED60}"/>
              </a:ext>
            </a:extLst>
          </p:cNvPr>
          <p:cNvSpPr>
            <a:spLocks noGrp="1"/>
          </p:cNvSpPr>
          <p:nvPr>
            <p:ph type="title"/>
          </p:nvPr>
        </p:nvSpPr>
        <p:spPr/>
        <p:txBody>
          <a:bodyPr/>
          <a:lstStyle/>
          <a:p>
            <a:r>
              <a:rPr lang="zh-CN" altLang="en-US" dirty="0"/>
              <a:t>柱面、磁道、扇区</a:t>
            </a:r>
          </a:p>
        </p:txBody>
      </p:sp>
      <p:sp>
        <p:nvSpPr>
          <p:cNvPr id="3" name="内容占位符 2">
            <a:extLst>
              <a:ext uri="{FF2B5EF4-FFF2-40B4-BE49-F238E27FC236}">
                <a16:creationId xmlns:a16="http://schemas.microsoft.com/office/drawing/2014/main" id="{034EF07A-B20E-4C19-A7D1-FA52B588F657}"/>
              </a:ext>
            </a:extLst>
          </p:cNvPr>
          <p:cNvSpPr>
            <a:spLocks noGrp="1"/>
          </p:cNvSpPr>
          <p:nvPr>
            <p:ph idx="1"/>
          </p:nvPr>
        </p:nvSpPr>
        <p:spPr>
          <a:xfrm>
            <a:off x="628650" y="1400961"/>
            <a:ext cx="7886700" cy="5394122"/>
          </a:xfrm>
        </p:spPr>
        <p:txBody>
          <a:bodyPr>
            <a:normAutofit fontScale="55000" lnSpcReduction="20000"/>
          </a:bodyPr>
          <a:lstStyle/>
          <a:p>
            <a:pPr>
              <a:lnSpc>
                <a:spcPct val="120000"/>
              </a:lnSpc>
            </a:pPr>
            <a:r>
              <a:rPr lang="zh-CN" altLang="en-US" sz="4400"/>
              <a:t>磁头</a:t>
            </a:r>
            <a:r>
              <a:rPr lang="zh-CN" altLang="en-US" sz="4400" dirty="0"/>
              <a:t>数是磁道数，即磁盘是固定头磁盘，每一个磁道都有一个磁头。由于所有磁头是固定在一起的，因此在存放数据时，先存满扇区，后存满磁道，再存满柱面。</a:t>
            </a:r>
            <a:endParaRPr lang="en-US" altLang="zh-CN" sz="4400" dirty="0"/>
          </a:p>
          <a:p>
            <a:pPr>
              <a:lnSpc>
                <a:spcPct val="120000"/>
              </a:lnSpc>
            </a:pPr>
            <a:r>
              <a:rPr lang="zh-CN" altLang="en-US" sz="4400" dirty="0"/>
              <a:t>记 每个柱面上的磁道数 </a:t>
            </a:r>
            <a:r>
              <a:rPr lang="en-US" altLang="zh-CN" sz="4400" dirty="0"/>
              <a:t>× </a:t>
            </a:r>
            <a:r>
              <a:rPr lang="zh-CN" altLang="en-US" sz="4400" dirty="0"/>
              <a:t>每个磁道上的扇区数 </a:t>
            </a:r>
            <a:r>
              <a:rPr lang="en-US" altLang="zh-CN" sz="4400" dirty="0"/>
              <a:t>= </a:t>
            </a:r>
            <a:r>
              <a:rPr lang="zh-CN" altLang="en-US" sz="4400" dirty="0"/>
              <a:t>每个柱面上磁盘块数</a:t>
            </a:r>
            <a:endParaRPr lang="en-US" altLang="zh-CN" sz="4400" dirty="0"/>
          </a:p>
          <a:p>
            <a:pPr lvl="1">
              <a:lnSpc>
                <a:spcPct val="120000"/>
              </a:lnSpc>
            </a:pPr>
            <a:r>
              <a:rPr lang="zh-CN" altLang="en-US" sz="3200" dirty="0"/>
              <a:t>已知块号，则磁盘驱动用的三地址：     </a:t>
            </a:r>
            <a:endParaRPr lang="en-US" altLang="zh-CN" sz="3200" dirty="0"/>
          </a:p>
          <a:p>
            <a:pPr lvl="2">
              <a:lnSpc>
                <a:spcPct val="120000"/>
              </a:lnSpc>
            </a:pPr>
            <a:r>
              <a:rPr lang="zh-CN" altLang="en-US" sz="3200" dirty="0"/>
              <a:t>柱面号＝ </a:t>
            </a:r>
            <a:r>
              <a:rPr lang="en-US" altLang="zh-CN" sz="3200" dirty="0"/>
              <a:t>[ </a:t>
            </a:r>
            <a:r>
              <a:rPr lang="zh-CN" altLang="en-US" sz="3200" dirty="0"/>
              <a:t>块号 </a:t>
            </a:r>
            <a:r>
              <a:rPr lang="en-US" altLang="zh-CN" sz="3200" dirty="0"/>
              <a:t>/   (</a:t>
            </a:r>
            <a:r>
              <a:rPr lang="zh-CN" altLang="en-US" sz="3200" dirty="0"/>
              <a:t>每个柱面上磁盘块数</a:t>
            </a:r>
            <a:r>
              <a:rPr lang="en-US" altLang="zh-CN" sz="3200" dirty="0"/>
              <a:t>) ]     </a:t>
            </a:r>
          </a:p>
          <a:p>
            <a:pPr lvl="2">
              <a:lnSpc>
                <a:spcPct val="120000"/>
              </a:lnSpc>
            </a:pPr>
            <a:r>
              <a:rPr lang="zh-CN" altLang="en-US" sz="3200" dirty="0"/>
              <a:t>磁头号＝ </a:t>
            </a:r>
            <a:r>
              <a:rPr lang="en-US" altLang="zh-CN" sz="3200" dirty="0"/>
              <a:t>[ </a:t>
            </a:r>
            <a:r>
              <a:rPr lang="zh-CN" altLang="en-US" sz="3200" dirty="0"/>
              <a:t>块号 </a:t>
            </a:r>
            <a:r>
              <a:rPr lang="en-US" altLang="zh-CN" sz="3200" dirty="0"/>
              <a:t>% (</a:t>
            </a:r>
            <a:r>
              <a:rPr lang="zh-CN" altLang="en-US" sz="3200" dirty="0"/>
              <a:t>每个柱面上磁盘块数</a:t>
            </a:r>
            <a:r>
              <a:rPr lang="en-US" altLang="zh-CN" sz="3200" dirty="0"/>
              <a:t>) ]  / </a:t>
            </a:r>
            <a:r>
              <a:rPr lang="zh-CN" altLang="en-US" sz="3200" dirty="0"/>
              <a:t>每个磁道上的扇区数     </a:t>
            </a:r>
            <a:endParaRPr lang="en-US" altLang="zh-CN" sz="3200" dirty="0"/>
          </a:p>
          <a:p>
            <a:pPr lvl="2">
              <a:lnSpc>
                <a:spcPct val="120000"/>
              </a:lnSpc>
            </a:pPr>
            <a:r>
              <a:rPr lang="zh-CN" altLang="en-US" sz="3200" dirty="0"/>
              <a:t>扇区号＝ </a:t>
            </a:r>
            <a:r>
              <a:rPr lang="en-US" altLang="zh-CN" sz="3200" dirty="0"/>
              <a:t>[ </a:t>
            </a:r>
            <a:r>
              <a:rPr lang="zh-CN" altLang="en-US" sz="3200" dirty="0"/>
              <a:t>块号 </a:t>
            </a:r>
            <a:r>
              <a:rPr lang="en-US" altLang="zh-CN" sz="3200" dirty="0"/>
              <a:t>% (</a:t>
            </a:r>
            <a:r>
              <a:rPr lang="zh-CN" altLang="en-US" sz="3200" dirty="0"/>
              <a:t>每个柱面上磁盘块数</a:t>
            </a:r>
            <a:r>
              <a:rPr lang="en-US" altLang="zh-CN" sz="3200" dirty="0"/>
              <a:t>) ] % </a:t>
            </a:r>
            <a:r>
              <a:rPr lang="zh-CN" altLang="en-US" sz="3200" dirty="0"/>
              <a:t>每个磁道上的扇区数</a:t>
            </a:r>
            <a:endParaRPr lang="en-US" altLang="zh-CN" sz="3200" dirty="0"/>
          </a:p>
          <a:p>
            <a:pPr lvl="1">
              <a:lnSpc>
                <a:spcPct val="120000"/>
              </a:lnSpc>
            </a:pPr>
            <a:r>
              <a:rPr lang="zh-CN" altLang="en-US" sz="3600" dirty="0"/>
              <a:t>已知磁盘块物理地址，</a:t>
            </a:r>
            <a:endParaRPr lang="en-US" altLang="zh-CN" sz="3600" dirty="0"/>
          </a:p>
          <a:p>
            <a:pPr lvl="2">
              <a:lnSpc>
                <a:spcPct val="120000"/>
              </a:lnSpc>
            </a:pPr>
            <a:r>
              <a:rPr lang="zh-CN" altLang="en-US" sz="3600" dirty="0"/>
              <a:t>则磁盘块号：    </a:t>
            </a:r>
            <a:endParaRPr lang="en-US" altLang="zh-CN" sz="3600" dirty="0"/>
          </a:p>
          <a:p>
            <a:pPr lvl="2">
              <a:lnSpc>
                <a:spcPct val="120000"/>
              </a:lnSpc>
            </a:pPr>
            <a:r>
              <a:rPr lang="zh-CN" altLang="en-US" sz="3600" dirty="0"/>
              <a:t>块号＝柱面号 </a:t>
            </a:r>
            <a:r>
              <a:rPr lang="en-US" altLang="zh-CN" sz="3600" dirty="0"/>
              <a:t>× (</a:t>
            </a:r>
            <a:r>
              <a:rPr lang="zh-CN" altLang="en-US" sz="3600" dirty="0"/>
              <a:t>每个柱面上磁盘块数</a:t>
            </a:r>
            <a:r>
              <a:rPr lang="en-US" altLang="zh-CN" sz="3600" dirty="0"/>
              <a:t>)</a:t>
            </a:r>
            <a:r>
              <a:rPr lang="zh-CN" altLang="en-US" sz="3600" dirty="0"/>
              <a:t>＋磁头号 </a:t>
            </a:r>
            <a:r>
              <a:rPr lang="en-US" altLang="zh-CN" sz="3600" dirty="0"/>
              <a:t>× </a:t>
            </a:r>
            <a:r>
              <a:rPr lang="zh-CN" altLang="en-US" sz="3600" dirty="0"/>
              <a:t>每个磁道上的扇区数＋扇区号</a:t>
            </a:r>
          </a:p>
        </p:txBody>
      </p:sp>
    </p:spTree>
    <p:extLst>
      <p:ext uri="{BB962C8B-B14F-4D97-AF65-F5344CB8AC3E}">
        <p14:creationId xmlns:p14="http://schemas.microsoft.com/office/powerpoint/2010/main" val="120206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DA12BA09-461D-4A16-AA63-F98C4A79151C}"/>
              </a:ext>
            </a:extLst>
          </p:cNvPr>
          <p:cNvSpPr>
            <a:spLocks noGrp="1" noChangeArrowheads="1"/>
          </p:cNvSpPr>
          <p:nvPr>
            <p:ph type="title"/>
          </p:nvPr>
        </p:nvSpPr>
        <p:spPr>
          <a:effectLst>
            <a:outerShdw dist="35921" dir="2700000" algn="ctr" rotWithShape="0">
              <a:srgbClr val="000000"/>
            </a:outerShdw>
          </a:effectLst>
        </p:spPr>
        <p:txBody>
          <a:bodyPr lIns="90488" tIns="44450" rIns="90488" bIns="44450"/>
          <a:lstStyle/>
          <a:p>
            <a:pPr eaLnBrk="1" hangingPunct="1"/>
            <a:r>
              <a:rPr lang="en-US" altLang="zh-CN"/>
              <a:t>Listing Files and Directories</a:t>
            </a:r>
          </a:p>
        </p:txBody>
      </p:sp>
      <p:sp>
        <p:nvSpPr>
          <p:cNvPr id="71683" name="Rectangle 3">
            <a:extLst>
              <a:ext uri="{FF2B5EF4-FFF2-40B4-BE49-F238E27FC236}">
                <a16:creationId xmlns:a16="http://schemas.microsoft.com/office/drawing/2014/main" id="{223968BA-DA19-401F-B673-B0A82ECBCC4E}"/>
              </a:ext>
            </a:extLst>
          </p:cNvPr>
          <p:cNvSpPr>
            <a:spLocks noGrp="1" noChangeArrowheads="1"/>
          </p:cNvSpPr>
          <p:nvPr>
            <p:ph type="body" idx="1"/>
          </p:nvPr>
        </p:nvSpPr>
        <p:spPr>
          <a:xfrm>
            <a:off x="180975" y="1639888"/>
            <a:ext cx="8767763" cy="4114800"/>
          </a:xfrm>
          <a:noFill/>
        </p:spPr>
        <p:txBody>
          <a:bodyPr lIns="90488" tIns="44450" rIns="90488" bIns="44450"/>
          <a:lstStyle/>
          <a:p>
            <a:pPr lvl="1" eaLnBrk="1" hangingPunct="1">
              <a:lnSpc>
                <a:spcPct val="90000"/>
              </a:lnSpc>
              <a:buFontTx/>
              <a:buNone/>
            </a:pPr>
            <a:endParaRPr lang="en-US" altLang="zh-CN"/>
          </a:p>
          <a:p>
            <a:pPr eaLnBrk="1" hangingPunct="1">
              <a:lnSpc>
                <a:spcPct val="90000"/>
              </a:lnSpc>
              <a:buFontTx/>
              <a:buNone/>
            </a:pPr>
            <a:endParaRPr lang="en-US" altLang="zh-CN"/>
          </a:p>
          <a:p>
            <a:pPr eaLnBrk="1" hangingPunct="1">
              <a:lnSpc>
                <a:spcPct val="90000"/>
              </a:lnSpc>
              <a:buFontTx/>
              <a:buNone/>
            </a:pPr>
            <a:r>
              <a:rPr lang="en-US" altLang="zh-CN" sz="1800" b="1">
                <a:latin typeface="Courier New" panose="02070309020205020404" pitchFamily="49" charset="0"/>
              </a:rPr>
              <a:t>1 drwxr-xr-x  8 vanhoose  msu   512  Oct  3 14:12 ./</a:t>
            </a:r>
          </a:p>
          <a:p>
            <a:pPr eaLnBrk="1" hangingPunct="1">
              <a:lnSpc>
                <a:spcPct val="90000"/>
              </a:lnSpc>
              <a:buFontTx/>
              <a:buNone/>
            </a:pPr>
            <a:r>
              <a:rPr lang="en-US" altLang="zh-CN" sz="1800" b="1">
                <a:latin typeface="Courier New" panose="02070309020205020404" pitchFamily="49" charset="0"/>
              </a:rPr>
              <a:t>3 drwxr-xr-x  160 root    wheel 3072 Oct  2 13:43 ../</a:t>
            </a:r>
          </a:p>
          <a:p>
            <a:pPr eaLnBrk="1" hangingPunct="1">
              <a:lnSpc>
                <a:spcPct val="90000"/>
              </a:lnSpc>
              <a:buFontTx/>
              <a:buNone/>
            </a:pPr>
            <a:r>
              <a:rPr lang="en-US" altLang="zh-CN" sz="1800" b="1">
                <a:latin typeface="Courier New" panose="02070309020205020404" pitchFamily="49" charset="0"/>
              </a:rPr>
              <a:t>1 -rw-r--r--  1 vanhoose  msu   159  Oct  2 15:21 .addressbook</a:t>
            </a:r>
          </a:p>
          <a:p>
            <a:pPr eaLnBrk="1" hangingPunct="1">
              <a:lnSpc>
                <a:spcPct val="90000"/>
              </a:lnSpc>
              <a:buFontTx/>
              <a:buNone/>
            </a:pPr>
            <a:r>
              <a:rPr lang="en-US" altLang="zh-CN" sz="1800" b="1">
                <a:latin typeface="Courier New" panose="02070309020205020404" pitchFamily="49" charset="0"/>
              </a:rPr>
              <a:t>2 -rw-r--r--  1 vanhoose  msu   1351 Oct  2 </a:t>
            </a:r>
            <a:r>
              <a:rPr lang="en-US" altLang="zh-CN" sz="1600" b="1">
                <a:latin typeface="Courier New" panose="02070309020205020404" pitchFamily="49" charset="0"/>
              </a:rPr>
              <a:t>15:21 .addressbook.lu</a:t>
            </a:r>
          </a:p>
          <a:p>
            <a:pPr eaLnBrk="1" hangingPunct="1">
              <a:lnSpc>
                <a:spcPct val="90000"/>
              </a:lnSpc>
              <a:buFontTx/>
              <a:buNone/>
            </a:pPr>
            <a:endParaRPr lang="en-US" altLang="zh-CN" b="1"/>
          </a:p>
          <a:p>
            <a:pPr eaLnBrk="1" hangingPunct="1">
              <a:lnSpc>
                <a:spcPct val="90000"/>
              </a:lnSpc>
              <a:buFontTx/>
              <a:buNone/>
            </a:pPr>
            <a:endParaRPr lang="en-US" altLang="zh-CN"/>
          </a:p>
          <a:p>
            <a:pPr eaLnBrk="1" hangingPunct="1">
              <a:lnSpc>
                <a:spcPct val="90000"/>
              </a:lnSpc>
              <a:buFontTx/>
              <a:buNone/>
            </a:pPr>
            <a:r>
              <a:rPr lang="en-US" altLang="zh-CN" b="1">
                <a:latin typeface="Courier New" panose="02070309020205020404" pitchFamily="49" charset="0"/>
              </a:rPr>
              <a:t>ls -la</a:t>
            </a:r>
            <a:r>
              <a:rPr lang="en-US" altLang="zh-CN">
                <a:latin typeface="Courier New" panose="02070309020205020404" pitchFamily="49" charset="0"/>
              </a:rPr>
              <a:t> </a:t>
            </a:r>
            <a:r>
              <a:rPr lang="en-US" altLang="zh-CN"/>
              <a:t>show </a:t>
            </a:r>
            <a:r>
              <a:rPr lang="en-US" altLang="zh-CN" b="1"/>
              <a:t>expanded </a:t>
            </a:r>
            <a:r>
              <a:rPr lang="en-US" altLang="zh-CN" b="1" u="sng"/>
              <a:t>l</a:t>
            </a:r>
            <a:r>
              <a:rPr lang="en-US" altLang="zh-CN" b="1"/>
              <a:t>i</a:t>
            </a:r>
            <a:r>
              <a:rPr lang="en-US" altLang="zh-CN" b="1" u="sng"/>
              <a:t>s</a:t>
            </a:r>
            <a:r>
              <a:rPr lang="en-US" altLang="zh-CN" b="1"/>
              <a:t>t </a:t>
            </a:r>
            <a:r>
              <a:rPr lang="en-US" altLang="zh-CN"/>
              <a:t>of</a:t>
            </a:r>
            <a:r>
              <a:rPr lang="en-US" altLang="zh-CN" b="1"/>
              <a:t> all files</a:t>
            </a:r>
            <a:endParaRPr lang="en-US" altLang="zh-CN" sz="1600">
              <a:latin typeface="Courier New" panose="02070309020205020404" pitchFamily="49" charset="0"/>
            </a:endParaRPr>
          </a:p>
          <a:p>
            <a:pPr lvl="1" eaLnBrk="1" hangingPunct="1">
              <a:lnSpc>
                <a:spcPct val="90000"/>
              </a:lnSpc>
              <a:buFontTx/>
              <a:buNone/>
            </a:pPr>
            <a:endParaRPr lang="en-US" altLang="zh-CN" sz="1600">
              <a:latin typeface="Courier New" panose="02070309020205020404" pitchFamily="49"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8552</TotalTime>
  <Words>6800</Words>
  <Application>Microsoft Office PowerPoint</Application>
  <PresentationFormat>全屏显示(4:3)</PresentationFormat>
  <Paragraphs>1065</Paragraphs>
  <Slides>90</Slides>
  <Notes>22</Notes>
  <HiddenSlides>0</HiddenSlides>
  <MMClips>0</MMClips>
  <ScaleCrop>false</ScaleCrop>
  <HeadingPairs>
    <vt:vector size="8" baseType="variant">
      <vt:variant>
        <vt:lpstr>已用的字体</vt:lpstr>
      </vt:variant>
      <vt:variant>
        <vt:i4>17</vt:i4>
      </vt:variant>
      <vt:variant>
        <vt:lpstr>主题</vt:lpstr>
      </vt:variant>
      <vt:variant>
        <vt:i4>4</vt:i4>
      </vt:variant>
      <vt:variant>
        <vt:lpstr>嵌入 OLE 服务器</vt:lpstr>
      </vt:variant>
      <vt:variant>
        <vt:i4>3</vt:i4>
      </vt:variant>
      <vt:variant>
        <vt:lpstr>幻灯片标题</vt:lpstr>
      </vt:variant>
      <vt:variant>
        <vt:i4>90</vt:i4>
      </vt:variant>
    </vt:vector>
  </HeadingPairs>
  <TitlesOfParts>
    <vt:vector size="114" baseType="lpstr">
      <vt:lpstr>Monotype Sorts</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Courier New</vt:lpstr>
      <vt:lpstr>Tahoma</vt:lpstr>
      <vt:lpstr>Times New Roman</vt:lpstr>
      <vt:lpstr>Wingdings</vt:lpstr>
      <vt:lpstr>模板页面</vt:lpstr>
      <vt:lpstr>Custom Design</vt:lpstr>
      <vt:lpstr>1_模板页面</vt:lpstr>
      <vt:lpstr>1_Custom Design</vt:lpstr>
      <vt:lpstr>BMP 图象</vt:lpstr>
      <vt:lpstr>位图图像</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Viewing permissions</vt:lpstr>
      <vt:lpstr>Listing Files and Directories</vt:lpstr>
      <vt:lpstr>PowerPoint 演示文稿</vt:lpstr>
      <vt:lpstr>Listing Files and Directories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文件的物理结构</vt:lpstr>
      <vt:lpstr>PowerPoint 演示文稿</vt:lpstr>
      <vt:lpstr>PowerPoint 演示文稿</vt:lpstr>
      <vt:lpstr>PowerPoint 演示文稿</vt:lpstr>
      <vt:lpstr>PowerPoint 演示文稿</vt:lpstr>
      <vt:lpstr>PowerPoint 演示文稿</vt:lpstr>
      <vt:lpstr>2、链接结构:链接结构的文件适用于顺序存取</vt:lpstr>
      <vt:lpstr>PowerPoint 演示文稿</vt:lpstr>
      <vt:lpstr>PowerPoint 演示文稿</vt:lpstr>
      <vt:lpstr>PowerPoint 演示文稿</vt:lpstr>
      <vt:lpstr>优缺点</vt:lpstr>
      <vt:lpstr>PowerPoint 演示文稿</vt:lpstr>
      <vt:lpstr>3、索引结构一个文件的信息存放在若干不连续物理块中，系统为每个文件建立一个专用数据结构--索引表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便于共享文件目录组织</vt:lpstr>
      <vt:lpstr>采用基本文件目录的多级目录结构</vt:lpstr>
      <vt:lpstr>采用基本文件目录共享文件方法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用访问控制矩阵实现文件保护 </vt:lpstr>
      <vt:lpstr>存取控制矩阵</vt:lpstr>
      <vt:lpstr>存取控制表实现文件保护 </vt:lpstr>
      <vt:lpstr>用户权限表实现文件保护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文件系统层次模型举例</vt:lpstr>
      <vt:lpstr>PowerPoint 演示文稿</vt:lpstr>
      <vt:lpstr>查找一个文件的平均访盘次数</vt:lpstr>
      <vt:lpstr>柱面、磁道、扇区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1584</cp:revision>
  <dcterms:created xsi:type="dcterms:W3CDTF">2015-08-18T02:51:00Z</dcterms:created>
  <dcterms:modified xsi:type="dcterms:W3CDTF">2022-11-10T04:10:21Z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